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4" r:id="rId4"/>
    <p:sldId id="259" r:id="rId5"/>
    <p:sldId id="275" r:id="rId6"/>
    <p:sldId id="276" r:id="rId7"/>
    <p:sldId id="260" r:id="rId8"/>
    <p:sldId id="278" r:id="rId9"/>
    <p:sldId id="279" r:id="rId10"/>
    <p:sldId id="277" r:id="rId11"/>
    <p:sldId id="280" r:id="rId12"/>
    <p:sldId id="281" r:id="rId13"/>
    <p:sldId id="282" r:id="rId14"/>
    <p:sldId id="283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64" d="100"/>
          <a:sy n="64" d="100"/>
        </p:scale>
        <p:origin x="748" y="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C0A7EF-0C02-F189-415F-758F6538EAA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9F0BFCF-0AC9-9B2B-B236-AD3A3B07FBD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15315C-979F-E841-2960-06357A0D35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99EDB-5C19-4878-89F3-E3954D3E14A9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9D4E39-546D-FF0B-1AE4-12BC0C9CC9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4C0CEA-EF10-A137-EB21-D7A8C1DAA6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6C75-BF3B-4926-AC51-7B117120EE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39488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97CF2C-2CD5-F8B3-984D-25190FD7A8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F7DC18A-DCBC-BFD8-6FD4-6179BD109C3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20F57C-4D9E-2E71-ACB5-06D089200E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99EDB-5C19-4878-89F3-E3954D3E14A9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0F3BFF-014C-20CB-0F02-2E6844E56C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8EB6E2-399D-B263-B4D0-B6D88BF09B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6C75-BF3B-4926-AC51-7B117120EE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5248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C06878A-844B-3497-4B84-AB66E23816E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C5A54E2-9E10-3F55-A4DD-8F0BC8C0C1A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8B4988-96FE-D926-F12D-F8CFEA6B4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99EDB-5C19-4878-89F3-E3954D3E14A9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C8D604-B975-E16F-B0E1-F4CC493FB7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C100F8-E1C5-BD53-0332-4FC5F1ADF4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6C75-BF3B-4926-AC51-7B117120EE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16780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C384B9-77E6-2489-6BFB-D53D95E072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954863-74CB-4E45-BAAE-93150E2096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0C5C93-EC5E-DCCB-D939-1FE9BC6EFD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99EDB-5C19-4878-89F3-E3954D3E14A9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06F0B2-2054-E0E0-EF5E-D15719CE14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7013DA-858A-5312-5C52-8102DF0568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6C75-BF3B-4926-AC51-7B117120EE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22427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05ADB7-BCC2-1044-2F9F-DD5848570E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107BCD8-0D56-5DC2-9601-12E2926CC4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85897C-79BF-D806-6F53-4318064773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99EDB-5C19-4878-89F3-E3954D3E14A9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880762-DBEA-020F-7841-B1620A6A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C5B245-95EE-6DA8-3771-BF6C8580CC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6C75-BF3B-4926-AC51-7B117120EE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96926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DFCAC4-491E-E9DF-6420-E2DED18ADB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5321EF-8AE2-7504-3C97-55004057EF1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432CE97-068E-E483-53AF-D5406387295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6BC935C-2CF2-B89A-044A-D53409B9D5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99EDB-5C19-4878-89F3-E3954D3E14A9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94F6FA0-3047-A2CF-8D26-45A82DF762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996DC3F-0801-9567-026A-666441152E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6C75-BF3B-4926-AC51-7B117120EE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84763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25CF7E-0D3F-A5C9-9A81-540AF4C427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635F5BC-17C6-FF0A-D3E6-37CA5016430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A8E6002-84CF-3D76-4DA8-C761287E333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883FFBA-8485-5272-9D48-CB208333C01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4FA5644-B857-51FD-7EB6-AE286DA5092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9E3769C-74F3-A777-258A-76EA6A3DBF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99EDB-5C19-4878-89F3-E3954D3E14A9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54B108E-95BF-279A-DFFD-46C27CD5D4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78E4D77-9004-E4BE-0031-6963024334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6C75-BF3B-4926-AC51-7B117120EE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67045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976701-A938-3F99-3B57-7C1177D0B8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47E2097-AAA2-DF76-A730-363FDA680B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99EDB-5C19-4878-89F3-E3954D3E14A9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030923A-9631-CAF8-C228-24C2D150FA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47561D8-6582-48C4-0A3F-266B583476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6C75-BF3B-4926-AC51-7B117120EE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19102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E7D6ADA-EC19-54E6-CB3A-3DFCC06599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99EDB-5C19-4878-89F3-E3954D3E14A9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36DD84B-20A0-846A-4450-54F6ED22B6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0B0959F-3928-894D-8BD2-6DA1312EAC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6C75-BF3B-4926-AC51-7B117120EE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25439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C6F704-FD22-6386-4A97-89CD486CDF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2C8D78-06E5-E800-9983-A89E261F08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B225FE2-90D2-8B4E-B48B-358C5C5321E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A9D3BA8-D8E0-317D-E9AF-ACA8E033BC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99EDB-5C19-4878-89F3-E3954D3E14A9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A0CABC0-4E9F-A9E9-B8D4-F2AD3B4496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C947F57-69B3-626B-83E5-2E0611DC88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6C75-BF3B-4926-AC51-7B117120EE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18641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2BDEEE-7499-9E0F-B905-D6B2861EDB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3498712-2592-DFD0-9FB3-8AE06558FF2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88CC7F4-7ED6-4DAA-1AFC-8BC12E5BCD7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B3C1354-6D5F-184C-D3B7-FA8E8B9DA3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99EDB-5C19-4878-89F3-E3954D3E14A9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930AAA1-5F41-BC03-DBEF-F8A3BB7D80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44C8F27-E606-6CA7-A467-F007FD231C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6C75-BF3B-4926-AC51-7B117120EE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75850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C7EC768-A01A-DCF2-578B-C69F8CF46A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BF6FD85-5CB7-9F5E-FF30-D59C7A6D4E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3788EE-72A1-9B78-6CD6-8B7C2567B0C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999EDB-5C19-4878-89F3-E3954D3E14A9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FB563E-DC60-9E98-5B74-7520921268B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DEBE46-34D6-B929-653B-6A462287789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CF6C75-BF3B-4926-AC51-7B117120EE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3939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emf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emf"/><Relationship Id="rId5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emf"/><Relationship Id="rId5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emf"/><Relationship Id="rId5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emf"/><Relationship Id="rId5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emf"/><Relationship Id="rId5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7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emf"/><Relationship Id="rId5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7" Type="http://schemas.openxmlformats.org/officeDocument/2006/relationships/image" Target="../media/image7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emf"/><Relationship Id="rId5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emf"/><Relationship Id="rId5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emf"/><Relationship Id="rId5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emf"/><Relationship Id="rId5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emf"/><Relationship Id="rId5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5.emf"/><Relationship Id="rId2" Type="http://schemas.openxmlformats.org/officeDocument/2006/relationships/hyperlink" Target="https://studiesinenglish.mef.ues.rs.ba/international-cooperation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2.png"/><Relationship Id="rId4" Type="http://schemas.openxmlformats.org/officeDocument/2006/relationships/image" Target="../media/image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7" Type="http://schemas.openxmlformats.org/officeDocument/2006/relationships/hyperlink" Target="https://studiesinenglish.mef.ues.rs.ba/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emf"/><Relationship Id="rId5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0280AE-550D-EA6E-E513-6F95576D689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1828802"/>
            <a:ext cx="12192000" cy="1170068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sr-Latn-BA" sz="4400" dirty="0"/>
              <a:t>Ongoing/ planned activities and difficulties</a:t>
            </a:r>
            <a:br>
              <a:rPr lang="sr-Latn-BA" sz="4400" dirty="0"/>
            </a:br>
            <a:r>
              <a:rPr lang="sr-Latn-BA" sz="4400" dirty="0"/>
              <a:t> </a:t>
            </a:r>
            <a:r>
              <a:rPr lang="sr-Latn-BA" sz="2700" dirty="0"/>
              <a:t>E1.3 CONSORTIUM MEETING TIRANA/ 4.2 INT’L OF CURRICULUM</a:t>
            </a:r>
            <a:endParaRPr lang="en-US" sz="27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2A76E7F-14CD-C375-4DDB-BD28AEEDEE6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299253"/>
            <a:ext cx="9144000" cy="1426349"/>
          </a:xfrm>
        </p:spPr>
        <p:txBody>
          <a:bodyPr>
            <a:normAutofit lnSpcReduction="10000"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sr-Latn-BA" b="1" dirty="0"/>
              <a:t>University of East Sarajevo Faculty of Medicine Foča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sr-Latn-BA" dirty="0"/>
              <a:t>Prof. dr Nenad Markovic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sr-Latn-BA" dirty="0"/>
              <a:t>Doc. dr Radmila Balaban Đurević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sr-Latn-BA" dirty="0"/>
              <a:t>Prof. Minja Ćosović</a:t>
            </a:r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1373720" y="6125798"/>
            <a:ext cx="9585960" cy="1216950"/>
            <a:chOff x="1043940" y="5751048"/>
            <a:chExt cx="9585960" cy="1216950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9367030C-9BE6-B403-622F-8E0847B11BE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485900" y="5751048"/>
              <a:ext cx="9144000" cy="1216950"/>
            </a:xfrm>
            <a:prstGeom prst="rect">
              <a:avLst/>
            </a:prstGeom>
          </p:spPr>
        </p:pic>
        <p:pic>
          <p:nvPicPr>
            <p:cNvPr id="6" name="Picture 5" descr="A colorful shield with a lion and a book&#10;&#10;Description automatically generated with low confidence">
              <a:extLst>
                <a:ext uri="{FF2B5EF4-FFF2-40B4-BE49-F238E27FC236}">
                  <a16:creationId xmlns:a16="http://schemas.microsoft.com/office/drawing/2014/main" id="{FE638A5C-CE72-286F-AF18-5D42B8A683B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43940" y="5797548"/>
              <a:ext cx="441960" cy="561975"/>
            </a:xfrm>
            <a:prstGeom prst="rect">
              <a:avLst/>
            </a:prstGeom>
            <a:noFill/>
          </p:spPr>
        </p:pic>
      </p:grpSp>
      <p:pic>
        <p:nvPicPr>
          <p:cNvPr id="15" name="Picture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524000" cy="122482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65793" y="298869"/>
            <a:ext cx="1260414" cy="1227944"/>
          </a:xfrm>
          <a:prstGeom prst="rect">
            <a:avLst/>
          </a:prstGeom>
        </p:spPr>
      </p:pic>
      <p:pic>
        <p:nvPicPr>
          <p:cNvPr id="11" name="Picture 10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94372" y="0"/>
            <a:ext cx="2697628" cy="976605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Subtitle 2">
            <a:extLst>
              <a:ext uri="{FF2B5EF4-FFF2-40B4-BE49-F238E27FC236}">
                <a16:creationId xmlns:a16="http://schemas.microsoft.com/office/drawing/2014/main" id="{EF1187EF-9705-36B3-CCFE-D05AE062A815}"/>
              </a:ext>
            </a:extLst>
          </p:cNvPr>
          <p:cNvSpPr txBox="1">
            <a:spLocks/>
          </p:cNvSpPr>
          <p:nvPr/>
        </p:nvSpPr>
        <p:spPr>
          <a:xfrm>
            <a:off x="1594700" y="5025986"/>
            <a:ext cx="9144000" cy="79943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sr-Latn-BA" i="1" dirty="0"/>
              <a:t>University of Medicine Faculty of Dentristry Tirana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sr-Latn-BA" i="1" dirty="0"/>
              <a:t>3-6. June 2025.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39857054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B09A3F9-9008-8556-2C51-B8FEDE962C3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4EE0D1-1F77-B33E-A5D1-32BF1EEAAB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BA" dirty="0"/>
              <a:t>WP3 – Development of appropriate system and protocol for IaH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437CEB0-C934-47D1-DABE-57EC5A39017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621"/>
            <a:ext cx="649377" cy="521899"/>
          </a:xfrm>
          <a:prstGeom prst="rect">
            <a:avLst/>
          </a:pr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9BCAB5BD-45DA-DC6A-7AC1-6036D13285D6}"/>
              </a:ext>
            </a:extLst>
          </p:cNvPr>
          <p:cNvGrpSpPr/>
          <p:nvPr/>
        </p:nvGrpSpPr>
        <p:grpSpPr>
          <a:xfrm>
            <a:off x="4257206" y="6538140"/>
            <a:ext cx="3029887" cy="417296"/>
            <a:chOff x="1043940" y="5751048"/>
            <a:chExt cx="9585960" cy="1216950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1486D05B-0847-3BED-34DD-EB5545CA730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485900" y="5751048"/>
              <a:ext cx="9144000" cy="1216950"/>
            </a:xfrm>
            <a:prstGeom prst="rect">
              <a:avLst/>
            </a:prstGeom>
          </p:spPr>
        </p:pic>
        <p:pic>
          <p:nvPicPr>
            <p:cNvPr id="8" name="Picture 7" descr="A colorful shield with a lion and a book&#10;&#10;Description automatically generated with low confidence">
              <a:extLst>
                <a:ext uri="{FF2B5EF4-FFF2-40B4-BE49-F238E27FC236}">
                  <a16:creationId xmlns:a16="http://schemas.microsoft.com/office/drawing/2014/main" id="{970A7B6D-E01A-F0B9-065D-8B822B49DD6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43940" y="5797548"/>
              <a:ext cx="441960" cy="561975"/>
            </a:xfrm>
            <a:prstGeom prst="rect">
              <a:avLst/>
            </a:prstGeom>
            <a:noFill/>
          </p:spPr>
        </p:pic>
      </p:grpSp>
      <p:pic>
        <p:nvPicPr>
          <p:cNvPr id="9" name="Picture 8">
            <a:extLst>
              <a:ext uri="{FF2B5EF4-FFF2-40B4-BE49-F238E27FC236}">
                <a16:creationId xmlns:a16="http://schemas.microsoft.com/office/drawing/2014/main" id="{560D7767-3898-31FE-6202-9EF99DED19E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170" y="6244028"/>
            <a:ext cx="630207" cy="61397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759A380-FD9D-B89F-97BF-C1B8017BF28F}"/>
              </a:ext>
            </a:extLst>
          </p:cNvPr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48169" y="11762"/>
            <a:ext cx="1543831" cy="535707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C2A12C07-9EFC-DDA0-9C54-8A314AFF8F90}"/>
              </a:ext>
            </a:extLst>
          </p:cNvPr>
          <p:cNvSpPr/>
          <p:nvPr/>
        </p:nvSpPr>
        <p:spPr>
          <a:xfrm>
            <a:off x="-36092" y="1721973"/>
            <a:ext cx="1993231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2070"/>
            <a:r>
              <a:rPr lang="sr-Latn-BA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100%</a:t>
            </a:r>
          </a:p>
          <a:p>
            <a:pPr marL="52070"/>
            <a:r>
              <a:rPr lang="sr-Latn-BA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100%</a:t>
            </a:r>
          </a:p>
          <a:p>
            <a:pPr marL="52070"/>
            <a:r>
              <a:rPr lang="sr-Latn-BA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100%</a:t>
            </a:r>
          </a:p>
          <a:p>
            <a:pPr marL="52070"/>
            <a:r>
              <a:rPr lang="sr-Latn-BA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100%</a:t>
            </a:r>
          </a:p>
          <a:p>
            <a:pPr marL="52070"/>
            <a:r>
              <a:rPr lang="sr-Latn-BA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100%</a:t>
            </a:r>
          </a:p>
          <a:p>
            <a:pPr marL="52070"/>
            <a:r>
              <a:rPr lang="sr-Latn-BA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0%</a:t>
            </a:r>
          </a:p>
          <a:p>
            <a:pPr marL="52070"/>
            <a:endParaRPr lang="sr-Latn-BA" dirty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52070"/>
            <a:r>
              <a:rPr lang="sr-Latn-BA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83,3% TOTAL</a:t>
            </a:r>
            <a:endParaRPr lang="en-GB" dirty="0">
              <a:solidFill>
                <a:srgbClr val="595959"/>
              </a:solidFill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0B722ED-BBE4-B7C5-1581-2F64828277A1}"/>
              </a:ext>
            </a:extLst>
          </p:cNvPr>
          <p:cNvSpPr/>
          <p:nvPr/>
        </p:nvSpPr>
        <p:spPr>
          <a:xfrm>
            <a:off x="-44112" y="4441106"/>
            <a:ext cx="1993231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2070"/>
            <a:r>
              <a:rPr lang="sr-Latn-BA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100%</a:t>
            </a:r>
          </a:p>
          <a:p>
            <a:pPr marL="52070"/>
            <a:r>
              <a:rPr lang="sr-Latn-BA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100%</a:t>
            </a:r>
          </a:p>
          <a:p>
            <a:pPr marL="52070"/>
            <a:r>
              <a:rPr lang="sr-Latn-BA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100%</a:t>
            </a:r>
          </a:p>
          <a:p>
            <a:pPr marL="52070"/>
            <a:r>
              <a:rPr lang="sr-Latn-BA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100%</a:t>
            </a:r>
          </a:p>
          <a:p>
            <a:pPr marL="52070"/>
            <a:endParaRPr lang="sr-Latn-BA" dirty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52070"/>
            <a:r>
              <a:rPr lang="sr-Latn-BA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100% TOTAL</a:t>
            </a:r>
            <a:endParaRPr lang="en-GB" dirty="0">
              <a:solidFill>
                <a:srgbClr val="595959"/>
              </a:solidFill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25E2428-F198-56D7-D66B-1A51577D85AE}"/>
              </a:ext>
            </a:extLst>
          </p:cNvPr>
          <p:cNvSpPr/>
          <p:nvPr/>
        </p:nvSpPr>
        <p:spPr>
          <a:xfrm>
            <a:off x="6866020" y="3267799"/>
            <a:ext cx="5325979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BA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MS8</a:t>
            </a:r>
            <a:r>
              <a:rPr kumimoji="0" lang="en-GB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kumimoji="0" lang="sr-Latn-BA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Adopted strategies for IaH at WB HEIs – </a:t>
            </a:r>
            <a:r>
              <a:rPr kumimoji="0" lang="sr-Latn-BA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number of adopted strategies for IaH, average number of pages in one strategy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BA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MS9</a:t>
            </a:r>
            <a:r>
              <a:rPr kumimoji="0" lang="en-GB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kumimoji="0" lang="sr-Latn-BA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Functional and tested digital services and protocols</a:t>
            </a:r>
            <a:r>
              <a:rPr kumimoji="0" lang="sr-Latn-BA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– number of digital services and protocols average in one WB HEIs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r-Latn-BA" b="1" kern="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MS10 – Well trained staff and students from biomedical HEIs </a:t>
            </a:r>
            <a:r>
              <a:rPr lang="sr-Latn-BA" kern="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– number of educated students, staff and external stakeholder per one biomedical WB HEI</a:t>
            </a:r>
            <a:endParaRPr kumimoji="0" lang="en-GB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0CCA307-6417-C29D-6266-B640064EE869}"/>
              </a:ext>
            </a:extLst>
          </p:cNvPr>
          <p:cNvSpPr/>
          <p:nvPr/>
        </p:nvSpPr>
        <p:spPr>
          <a:xfrm>
            <a:off x="896355" y="4464125"/>
            <a:ext cx="648301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GB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D3.1 Strategies for </a:t>
            </a:r>
            <a:r>
              <a:rPr lang="en-GB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IaH</a:t>
            </a:r>
            <a:r>
              <a:rPr lang="en-GB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at WB HEIs</a:t>
            </a:r>
            <a:endParaRPr lang="en-GB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GB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D3.2 Institutional trainings </a:t>
            </a:r>
            <a:endParaRPr lang="en-GB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GB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D3.3 Digital protocols for international students and staff</a:t>
            </a:r>
            <a:endParaRPr lang="en-GB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D3.4 Buddy systems</a:t>
            </a:r>
            <a:endParaRPr lang="en-GB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D7257AD-ACD8-85C4-E94A-4FC26993BF72}"/>
              </a:ext>
            </a:extLst>
          </p:cNvPr>
          <p:cNvSpPr/>
          <p:nvPr/>
        </p:nvSpPr>
        <p:spPr>
          <a:xfrm>
            <a:off x="838199" y="1717463"/>
            <a:ext cx="9444789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2070" algn="just">
              <a:spcAft>
                <a:spcPts val="0"/>
              </a:spcAft>
            </a:pPr>
            <a:r>
              <a:rPr lang="en-GB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T3.1 Develop strategies for </a:t>
            </a:r>
            <a:r>
              <a:rPr lang="en-GB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IaH</a:t>
            </a:r>
            <a:r>
              <a:rPr lang="en-GB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at WB HEIs</a:t>
            </a:r>
            <a:endParaRPr lang="en-GB" dirty="0">
              <a:solidFill>
                <a:srgbClr val="595959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2070" algn="just">
              <a:spcAft>
                <a:spcPts val="0"/>
              </a:spcAft>
            </a:pPr>
            <a:r>
              <a:rPr lang="en-GB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T3.2 Organize starting training for students and staff</a:t>
            </a:r>
            <a:endParaRPr lang="en-GB" dirty="0">
              <a:solidFill>
                <a:srgbClr val="595959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2070" algn="just">
              <a:spcAft>
                <a:spcPts val="0"/>
              </a:spcAft>
            </a:pPr>
            <a:r>
              <a:rPr lang="en-GB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T3.3 Develop digital support system and protocol for international students and staff</a:t>
            </a:r>
            <a:endParaRPr lang="en-GB" dirty="0">
              <a:solidFill>
                <a:srgbClr val="595959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2070" algn="just">
              <a:spcAft>
                <a:spcPts val="0"/>
              </a:spcAft>
            </a:pPr>
            <a:r>
              <a:rPr lang="en-GB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T3.4 Institutional trainings for internal and external stakeholders</a:t>
            </a:r>
            <a:endParaRPr lang="en-GB" dirty="0">
              <a:solidFill>
                <a:srgbClr val="595959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2070" algn="just">
              <a:spcAft>
                <a:spcPts val="0"/>
              </a:spcAft>
            </a:pPr>
            <a:r>
              <a:rPr lang="en-GB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T3.5 Pilot newly developed services and documents</a:t>
            </a:r>
            <a:endParaRPr lang="en-GB" dirty="0">
              <a:solidFill>
                <a:srgbClr val="595959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2070" algn="just">
              <a:spcAft>
                <a:spcPts val="0"/>
              </a:spcAft>
            </a:pPr>
            <a:r>
              <a:rPr lang="en-GB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T3.6 Evaluate of pilot activities</a:t>
            </a:r>
            <a:endParaRPr lang="en-GB" dirty="0">
              <a:solidFill>
                <a:srgbClr val="595959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21284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3DC2131-396A-9821-29CF-63FA9E3119F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D1B47D-5175-CAFD-83C6-CB9DF6AD09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BA" dirty="0"/>
              <a:t>WP4 – Internationalization of curriculum (IoC)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A5A5FD-BE43-F957-321A-631B94DFB6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Latn-BA" b="1" dirty="0"/>
              <a:t>T4.1 Development of intercultural competences – </a:t>
            </a:r>
            <a:r>
              <a:rPr lang="sr-Latn-BA" dirty="0"/>
              <a:t>5 teachers finished the course in duration of 3 months and got certificates. </a:t>
            </a:r>
            <a:endParaRPr lang="sr-Latn-BA" b="1" dirty="0"/>
          </a:p>
          <a:p>
            <a:r>
              <a:rPr lang="sr-Latn-BA" b="1" dirty="0"/>
              <a:t>T4.6 </a:t>
            </a:r>
            <a:r>
              <a:rPr lang="en-US" b="1" dirty="0"/>
              <a:t>Piloting courses for IoC/ COIL for</a:t>
            </a:r>
            <a:r>
              <a:rPr lang="sr-Latn-BA" b="1" dirty="0"/>
              <a:t> </a:t>
            </a:r>
            <a:r>
              <a:rPr lang="en-US" b="1" dirty="0"/>
              <a:t>virtual international courses</a:t>
            </a:r>
            <a:r>
              <a:rPr lang="sr-Latn-BA" b="1" dirty="0"/>
              <a:t> - </a:t>
            </a:r>
            <a:r>
              <a:rPr lang="en-US" dirty="0"/>
              <a:t>Internationalized syllabuses within T4.2 and</a:t>
            </a:r>
            <a:r>
              <a:rPr lang="sr-Latn-BA" dirty="0"/>
              <a:t> </a:t>
            </a:r>
            <a:r>
              <a:rPr lang="en-US" dirty="0"/>
              <a:t>virtual courses within T4.4 will be piloted/</a:t>
            </a:r>
            <a:r>
              <a:rPr lang="sr-Latn-BA" dirty="0"/>
              <a:t> </a:t>
            </a:r>
            <a:r>
              <a:rPr lang="en-US" dirty="0"/>
              <a:t>implemented in practice</a:t>
            </a:r>
            <a:r>
              <a:rPr lang="sr-Latn-BA" dirty="0"/>
              <a:t>. Participant lists. Teacher reports. Printing certificates to students (DESIGN) – until the middle of June 2025.</a:t>
            </a:r>
          </a:p>
          <a:p>
            <a:r>
              <a:rPr lang="sr-Latn-BA" b="1" dirty="0"/>
              <a:t>T4.7 Evaluate of pilot activities - </a:t>
            </a:r>
            <a:r>
              <a:rPr lang="en-US" dirty="0"/>
              <a:t>Target groups will be evaluated through</a:t>
            </a:r>
            <a:r>
              <a:rPr lang="sr-Latn-BA" dirty="0"/>
              <a:t> </a:t>
            </a:r>
            <a:r>
              <a:rPr lang="en-US" dirty="0"/>
              <a:t>questionnaire in order to collect opinions</a:t>
            </a:r>
            <a:r>
              <a:rPr lang="sr-Latn-BA" dirty="0"/>
              <a:t> – create of questionnaire and finish the activity until the end of June.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4FE13E2-BA08-EBDF-5C6D-B667464A04D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621"/>
            <a:ext cx="649377" cy="521899"/>
          </a:xfrm>
          <a:prstGeom prst="rect">
            <a:avLst/>
          </a:pr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FD9EC902-76B0-DF21-F247-E21FD54D13CC}"/>
              </a:ext>
            </a:extLst>
          </p:cNvPr>
          <p:cNvGrpSpPr/>
          <p:nvPr/>
        </p:nvGrpSpPr>
        <p:grpSpPr>
          <a:xfrm>
            <a:off x="4257206" y="6538140"/>
            <a:ext cx="3029887" cy="417296"/>
            <a:chOff x="1043940" y="5751048"/>
            <a:chExt cx="9585960" cy="1216950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0AAC3B36-4EF2-025B-95BD-7D434EE7474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485900" y="5751048"/>
              <a:ext cx="9144000" cy="1216950"/>
            </a:xfrm>
            <a:prstGeom prst="rect">
              <a:avLst/>
            </a:prstGeom>
          </p:spPr>
        </p:pic>
        <p:pic>
          <p:nvPicPr>
            <p:cNvPr id="8" name="Picture 7" descr="A colorful shield with a lion and a book&#10;&#10;Description automatically generated with low confidence">
              <a:extLst>
                <a:ext uri="{FF2B5EF4-FFF2-40B4-BE49-F238E27FC236}">
                  <a16:creationId xmlns:a16="http://schemas.microsoft.com/office/drawing/2014/main" id="{870A1476-A31E-7650-EEA3-C38FA98342E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43940" y="5797548"/>
              <a:ext cx="441960" cy="561975"/>
            </a:xfrm>
            <a:prstGeom prst="rect">
              <a:avLst/>
            </a:prstGeom>
            <a:noFill/>
          </p:spPr>
        </p:pic>
      </p:grpSp>
      <p:pic>
        <p:nvPicPr>
          <p:cNvPr id="9" name="Picture 8">
            <a:extLst>
              <a:ext uri="{FF2B5EF4-FFF2-40B4-BE49-F238E27FC236}">
                <a16:creationId xmlns:a16="http://schemas.microsoft.com/office/drawing/2014/main" id="{45853DD6-EABF-86BC-4B44-E46D21B43B0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170" y="6244028"/>
            <a:ext cx="630207" cy="61397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88FA498-638C-B515-8FA2-7E0E41ABF40B}"/>
              </a:ext>
            </a:extLst>
          </p:cNvPr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48169" y="11762"/>
            <a:ext cx="1543831" cy="53570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92423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405DA61-AB8F-5B46-0CBC-056D5924FC3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E06F7C60-0EB0-4F25-BC20-209E957AFD0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621"/>
            <a:ext cx="649377" cy="521899"/>
          </a:xfrm>
          <a:prstGeom prst="rect">
            <a:avLst/>
          </a:pr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E9C80275-3067-B400-2376-2EFD919FCB7A}"/>
              </a:ext>
            </a:extLst>
          </p:cNvPr>
          <p:cNvGrpSpPr/>
          <p:nvPr/>
        </p:nvGrpSpPr>
        <p:grpSpPr>
          <a:xfrm>
            <a:off x="4257206" y="6538140"/>
            <a:ext cx="3029887" cy="417296"/>
            <a:chOff x="1043940" y="5751048"/>
            <a:chExt cx="9585960" cy="1216950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F6C6CA15-803C-7D4C-EFD4-3800F3ED8DA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485900" y="5751048"/>
              <a:ext cx="9144000" cy="1216950"/>
            </a:xfrm>
            <a:prstGeom prst="rect">
              <a:avLst/>
            </a:prstGeom>
          </p:spPr>
        </p:pic>
        <p:pic>
          <p:nvPicPr>
            <p:cNvPr id="8" name="Picture 7" descr="A colorful shield with a lion and a book&#10;&#10;Description automatically generated with low confidence">
              <a:extLst>
                <a:ext uri="{FF2B5EF4-FFF2-40B4-BE49-F238E27FC236}">
                  <a16:creationId xmlns:a16="http://schemas.microsoft.com/office/drawing/2014/main" id="{A8889C12-A679-BC98-E118-4ECEDD6C17F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43940" y="5797548"/>
              <a:ext cx="441960" cy="561975"/>
            </a:xfrm>
            <a:prstGeom prst="rect">
              <a:avLst/>
            </a:prstGeom>
            <a:noFill/>
          </p:spPr>
        </p:pic>
      </p:grpSp>
      <p:pic>
        <p:nvPicPr>
          <p:cNvPr id="9" name="Picture 8">
            <a:extLst>
              <a:ext uri="{FF2B5EF4-FFF2-40B4-BE49-F238E27FC236}">
                <a16:creationId xmlns:a16="http://schemas.microsoft.com/office/drawing/2014/main" id="{7819D6F2-DB6D-F67C-103B-5BA47EED3CD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170" y="6244028"/>
            <a:ext cx="630207" cy="61397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30EE487-595F-F2DF-7A3A-938F6F211706}"/>
              </a:ext>
            </a:extLst>
          </p:cNvPr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48169" y="11762"/>
            <a:ext cx="1543831" cy="535707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Title 1">
            <a:extLst>
              <a:ext uri="{FF2B5EF4-FFF2-40B4-BE49-F238E27FC236}">
                <a16:creationId xmlns:a16="http://schemas.microsoft.com/office/drawing/2014/main" id="{157D3645-7241-21F4-6C1E-6AF629A98A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sr-Latn-BA" dirty="0"/>
              <a:t>WP4 – Internationalization of curriculum (IoC)</a:t>
            </a:r>
            <a:endParaRPr lang="en-US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C18B0CBC-7730-3CC8-2035-23CFBB0C5719}"/>
              </a:ext>
            </a:extLst>
          </p:cNvPr>
          <p:cNvSpPr/>
          <p:nvPr/>
        </p:nvSpPr>
        <p:spPr>
          <a:xfrm>
            <a:off x="649376" y="1659618"/>
            <a:ext cx="11542623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2070" algn="just"/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T4.1 Organize workshops for teaching staff related to </a:t>
            </a:r>
            <a:r>
              <a:rPr lang="en-GB" dirty="0" err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IoC</a:t>
            </a: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and development of intercultural competences</a:t>
            </a:r>
            <a:endParaRPr lang="en-GB" dirty="0">
              <a:solidFill>
                <a:srgbClr val="595959"/>
              </a:solidFill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2070" algn="just"/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T4.2 Select courses for </a:t>
            </a:r>
            <a:r>
              <a:rPr lang="en-GB" dirty="0" err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IoC</a:t>
            </a: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and review current practices</a:t>
            </a:r>
            <a:endParaRPr lang="en-GB" dirty="0">
              <a:solidFill>
                <a:srgbClr val="595959"/>
              </a:solidFill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2070" algn="just"/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T4.3 Establish models for connection with international students and staff (COIL/ CLIL/ TILT/ EMI) </a:t>
            </a:r>
            <a:endParaRPr lang="en-GB" dirty="0">
              <a:solidFill>
                <a:srgbClr val="595959"/>
              </a:solidFill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2070" algn="just"/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T4.4 Develop new international virtual courses</a:t>
            </a:r>
            <a:endParaRPr lang="en-GB" dirty="0">
              <a:solidFill>
                <a:srgbClr val="595959"/>
              </a:solidFill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2070" algn="just"/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T4.5 Strengthening of online teaching platform/ equipment - development international virtual classroom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  <a:endParaRPr lang="en-GB" dirty="0">
              <a:solidFill>
                <a:srgbClr val="595959"/>
              </a:solidFill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2070" algn="just"/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T4.6 Piloting courses for </a:t>
            </a:r>
            <a:r>
              <a:rPr lang="en-GB" dirty="0" err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IoC</a:t>
            </a: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/ COIL for virtual international courses                                                                                                   </a:t>
            </a:r>
            <a:endParaRPr lang="en-GB" dirty="0">
              <a:solidFill>
                <a:srgbClr val="595959"/>
              </a:solidFill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2070" algn="just"/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T4.7 Evaluation of pilot activities</a:t>
            </a:r>
            <a:endParaRPr lang="en-GB" dirty="0">
              <a:solidFill>
                <a:srgbClr val="595959"/>
              </a:solidFill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F9C621E1-56EB-6BC6-0B35-0C1EE566A0A3}"/>
              </a:ext>
            </a:extLst>
          </p:cNvPr>
          <p:cNvSpPr/>
          <p:nvPr/>
        </p:nvSpPr>
        <p:spPr>
          <a:xfrm>
            <a:off x="838200" y="4314176"/>
            <a:ext cx="9056571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D4.1 Trainings for teachers in </a:t>
            </a:r>
            <a:r>
              <a:rPr kumimoji="0" lang="en-GB" b="0" i="0" u="none" strike="noStrike" kern="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IoC</a:t>
            </a:r>
            <a:endParaRPr kumimoji="0" lang="en-GB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D4.2 Internationalized existing courses</a:t>
            </a:r>
            <a:endParaRPr kumimoji="0" lang="en-GB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D4.3 New developed international virtual courses</a:t>
            </a:r>
            <a:endParaRPr kumimoji="0" lang="en-GB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D4.4 Equipment for digital online teaching platform</a:t>
            </a:r>
            <a:endParaRPr kumimoji="0" lang="en-GB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</a:rPr>
              <a:t>D4.5 Virtual classrooms</a:t>
            </a:r>
            <a:endParaRPr kumimoji="0" lang="en-GB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F8DD2347-4974-86DD-7EC5-935E76A56567}"/>
              </a:ext>
            </a:extLst>
          </p:cNvPr>
          <p:cNvSpPr/>
          <p:nvPr/>
        </p:nvSpPr>
        <p:spPr>
          <a:xfrm>
            <a:off x="-36092" y="1673847"/>
            <a:ext cx="1993231" cy="23852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2070"/>
            <a:r>
              <a:rPr lang="sr-Latn-BA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100%</a:t>
            </a:r>
          </a:p>
          <a:p>
            <a:pPr marL="52070"/>
            <a:r>
              <a:rPr lang="sr-Latn-BA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100%</a:t>
            </a:r>
          </a:p>
          <a:p>
            <a:pPr marL="52070"/>
            <a:r>
              <a:rPr lang="sr-Latn-BA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100%</a:t>
            </a:r>
          </a:p>
          <a:p>
            <a:pPr marL="52070"/>
            <a:r>
              <a:rPr lang="sr-Latn-BA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100%</a:t>
            </a:r>
          </a:p>
          <a:p>
            <a:pPr marL="52070"/>
            <a:r>
              <a:rPr lang="sr-Latn-BA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100%</a:t>
            </a:r>
          </a:p>
          <a:p>
            <a:pPr marL="52070"/>
            <a:r>
              <a:rPr lang="sr-Latn-BA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80%</a:t>
            </a:r>
          </a:p>
          <a:p>
            <a:pPr marL="52070"/>
            <a:r>
              <a:rPr lang="sr-Latn-BA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0%</a:t>
            </a:r>
          </a:p>
          <a:p>
            <a:pPr marL="52070"/>
            <a:endParaRPr lang="sr-Latn-BA" sz="500" dirty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52070"/>
            <a:r>
              <a:rPr lang="sr-Latn-BA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82,8% TOTAL</a:t>
            </a:r>
            <a:endParaRPr lang="en-GB" b="1" dirty="0">
              <a:solidFill>
                <a:srgbClr val="595959"/>
              </a:solidFill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551C774-24A2-68FC-6E85-CF5E62100FF6}"/>
              </a:ext>
            </a:extLst>
          </p:cNvPr>
          <p:cNvSpPr/>
          <p:nvPr/>
        </p:nvSpPr>
        <p:spPr>
          <a:xfrm>
            <a:off x="-44112" y="4312777"/>
            <a:ext cx="1993231" cy="19082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2070"/>
            <a:r>
              <a:rPr lang="sr-Latn-BA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100%</a:t>
            </a:r>
          </a:p>
          <a:p>
            <a:pPr marL="52070"/>
            <a:r>
              <a:rPr lang="sr-Latn-BA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100%</a:t>
            </a:r>
          </a:p>
          <a:p>
            <a:pPr marL="52070"/>
            <a:r>
              <a:rPr lang="sr-Latn-BA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100%</a:t>
            </a:r>
          </a:p>
          <a:p>
            <a:pPr marL="52070"/>
            <a:r>
              <a:rPr lang="sr-Latn-BA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100%</a:t>
            </a:r>
          </a:p>
          <a:p>
            <a:pPr marL="52070"/>
            <a:r>
              <a:rPr lang="sr-Latn-BA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100%</a:t>
            </a:r>
          </a:p>
          <a:p>
            <a:pPr marL="52070"/>
            <a:endParaRPr lang="sr-Latn-BA" sz="500" dirty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52070"/>
            <a:endParaRPr lang="sr-Latn-BA" sz="500" dirty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52070"/>
            <a:r>
              <a:rPr lang="sr-Latn-BA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100% TOTAL</a:t>
            </a:r>
            <a:endParaRPr lang="en-GB" b="1" dirty="0">
              <a:solidFill>
                <a:srgbClr val="595959"/>
              </a:solidFill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02659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5D02022-7382-7CFB-E413-45878D92039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54EB6F-7708-3F8F-A7C2-4428175C86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BA" dirty="0"/>
              <a:t>WP5 – Impact and dissemination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1140D1-CFE0-AD34-3BE5-659B1598704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Latn-BA" b="1" dirty="0"/>
              <a:t>T5.2 Making tools for dissemination – </a:t>
            </a:r>
            <a:r>
              <a:rPr lang="sr-Latn-BA" dirty="0"/>
              <a:t>press releases (dissemination conference in Foča). Printing diss material (3000 EUR). Promo video (1000-1500 EUR). Scientific work?</a:t>
            </a:r>
            <a:endParaRPr lang="sr-Latn-BA" b="1" dirty="0"/>
          </a:p>
          <a:p>
            <a:r>
              <a:rPr lang="sr-Latn-BA" b="1" dirty="0"/>
              <a:t>T5.3 </a:t>
            </a:r>
            <a:r>
              <a:rPr lang="en-US" b="1" dirty="0"/>
              <a:t>Raising awareness through info-days,</a:t>
            </a:r>
            <a:r>
              <a:rPr lang="sr-Latn-BA" b="1" dirty="0"/>
              <a:t> </a:t>
            </a:r>
            <a:r>
              <a:rPr lang="en-US" b="1" dirty="0"/>
              <a:t>symposia and conferences</a:t>
            </a:r>
            <a:r>
              <a:rPr lang="sr-Latn-BA" b="1" dirty="0"/>
              <a:t> (</a:t>
            </a:r>
            <a:r>
              <a:rPr lang="sr-Latn-BA" dirty="0"/>
              <a:t>1 info day, 1 round table, 1 workshop). Organization of diss. conf. (1550 EUR = ?).</a:t>
            </a:r>
            <a:endParaRPr lang="sr-Latn-BA" b="1" dirty="0"/>
          </a:p>
          <a:p>
            <a:r>
              <a:rPr lang="sr-Latn-BA" b="1" dirty="0"/>
              <a:t>T5.4 </a:t>
            </a:r>
            <a:r>
              <a:rPr lang="en-US" b="1" dirty="0"/>
              <a:t>Preparation of the interim and final</a:t>
            </a:r>
            <a:r>
              <a:rPr lang="sr-Latn-BA" b="1" dirty="0"/>
              <a:t> </a:t>
            </a:r>
            <a:r>
              <a:rPr lang="en-US" b="1" dirty="0"/>
              <a:t>report on dissemination and</a:t>
            </a:r>
            <a:r>
              <a:rPr lang="sr-Latn-BA" b="1" dirty="0"/>
              <a:t> </a:t>
            </a:r>
            <a:r>
              <a:rPr lang="en-US" b="1" dirty="0"/>
              <a:t>exploitation activities</a:t>
            </a:r>
            <a:r>
              <a:rPr lang="sr-Latn-BA" b="1" dirty="0"/>
              <a:t> - </a:t>
            </a:r>
            <a:r>
              <a:rPr lang="sr-Latn-BA" dirty="0"/>
              <a:t>(Sygma system – diss. activity)</a:t>
            </a:r>
            <a:r>
              <a:rPr lang="sr-Latn-BA" b="1" dirty="0"/>
              <a:t>.</a:t>
            </a:r>
          </a:p>
          <a:p>
            <a:r>
              <a:rPr lang="sr-Latn-BA" b="1" dirty="0"/>
              <a:t>T5.5 </a:t>
            </a:r>
            <a:r>
              <a:rPr lang="en-US" b="1" dirty="0"/>
              <a:t>Reporting on impact and sustainability</a:t>
            </a:r>
            <a:r>
              <a:rPr lang="sr-Latn-BA" b="1" dirty="0"/>
              <a:t> </a:t>
            </a:r>
            <a:r>
              <a:rPr lang="sr-Latn-BA" dirty="0"/>
              <a:t>– success stories by all partners.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0417679-5E78-F862-D9C4-41204C5E13D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621"/>
            <a:ext cx="649377" cy="521899"/>
          </a:xfrm>
          <a:prstGeom prst="rect">
            <a:avLst/>
          </a:pr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034FF140-407F-4222-CB1C-11B53557558A}"/>
              </a:ext>
            </a:extLst>
          </p:cNvPr>
          <p:cNvGrpSpPr/>
          <p:nvPr/>
        </p:nvGrpSpPr>
        <p:grpSpPr>
          <a:xfrm>
            <a:off x="4257206" y="6538140"/>
            <a:ext cx="3029887" cy="417296"/>
            <a:chOff x="1043940" y="5751048"/>
            <a:chExt cx="9585960" cy="1216950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9448023E-11ED-8CEA-41B6-86E9A6FB52C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485900" y="5751048"/>
              <a:ext cx="9144000" cy="1216950"/>
            </a:xfrm>
            <a:prstGeom prst="rect">
              <a:avLst/>
            </a:prstGeom>
          </p:spPr>
        </p:pic>
        <p:pic>
          <p:nvPicPr>
            <p:cNvPr id="8" name="Picture 7" descr="A colorful shield with a lion and a book&#10;&#10;Description automatically generated with low confidence">
              <a:extLst>
                <a:ext uri="{FF2B5EF4-FFF2-40B4-BE49-F238E27FC236}">
                  <a16:creationId xmlns:a16="http://schemas.microsoft.com/office/drawing/2014/main" id="{08DEE6F8-FC35-684A-13F6-0FC3D33ECA8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43940" y="5797548"/>
              <a:ext cx="441960" cy="561975"/>
            </a:xfrm>
            <a:prstGeom prst="rect">
              <a:avLst/>
            </a:prstGeom>
            <a:noFill/>
          </p:spPr>
        </p:pic>
      </p:grpSp>
      <p:pic>
        <p:nvPicPr>
          <p:cNvPr id="9" name="Picture 8">
            <a:extLst>
              <a:ext uri="{FF2B5EF4-FFF2-40B4-BE49-F238E27FC236}">
                <a16:creationId xmlns:a16="http://schemas.microsoft.com/office/drawing/2014/main" id="{7BE6D9C1-22A0-04F9-2B30-F85E2905091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170" y="6244028"/>
            <a:ext cx="630207" cy="61397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A008C3B-97CF-F9CC-5746-85B10FDC5AFC}"/>
              </a:ext>
            </a:extLst>
          </p:cNvPr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48169" y="11762"/>
            <a:ext cx="1543831" cy="53570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5992112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4C28C47-DD1E-B720-7AF1-D90A789B6E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EA3822E-B4CB-0B12-94DA-C55F3ACE4C5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621"/>
            <a:ext cx="649377" cy="521899"/>
          </a:xfrm>
          <a:prstGeom prst="rect">
            <a:avLst/>
          </a:pr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623413B9-63A9-A33C-A673-C752339E25B3}"/>
              </a:ext>
            </a:extLst>
          </p:cNvPr>
          <p:cNvGrpSpPr/>
          <p:nvPr/>
        </p:nvGrpSpPr>
        <p:grpSpPr>
          <a:xfrm>
            <a:off x="4257206" y="6538140"/>
            <a:ext cx="3029887" cy="417296"/>
            <a:chOff x="1043940" y="5751048"/>
            <a:chExt cx="9585960" cy="1216950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C12127CD-4D12-8AEC-3639-B421B30DA37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485900" y="5751048"/>
              <a:ext cx="9144000" cy="1216950"/>
            </a:xfrm>
            <a:prstGeom prst="rect">
              <a:avLst/>
            </a:prstGeom>
          </p:spPr>
        </p:pic>
        <p:pic>
          <p:nvPicPr>
            <p:cNvPr id="8" name="Picture 7" descr="A colorful shield with a lion and a book&#10;&#10;Description automatically generated with low confidence">
              <a:extLst>
                <a:ext uri="{FF2B5EF4-FFF2-40B4-BE49-F238E27FC236}">
                  <a16:creationId xmlns:a16="http://schemas.microsoft.com/office/drawing/2014/main" id="{25C2DBDE-13A7-A183-02E1-5114355474F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43940" y="5797548"/>
              <a:ext cx="441960" cy="561975"/>
            </a:xfrm>
            <a:prstGeom prst="rect">
              <a:avLst/>
            </a:prstGeom>
            <a:noFill/>
          </p:spPr>
        </p:pic>
      </p:grpSp>
      <p:pic>
        <p:nvPicPr>
          <p:cNvPr id="9" name="Picture 8">
            <a:extLst>
              <a:ext uri="{FF2B5EF4-FFF2-40B4-BE49-F238E27FC236}">
                <a16:creationId xmlns:a16="http://schemas.microsoft.com/office/drawing/2014/main" id="{5E482AFF-425A-D869-15D5-3304EEE0369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170" y="6244028"/>
            <a:ext cx="630207" cy="61397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983CADA-8F07-4063-4A9E-0F2E5EA67976}"/>
              </a:ext>
            </a:extLst>
          </p:cNvPr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48169" y="11762"/>
            <a:ext cx="1543831" cy="535707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07829F1D-9323-567E-B76D-2371AB07813A}"/>
              </a:ext>
            </a:extLst>
          </p:cNvPr>
          <p:cNvSpPr/>
          <p:nvPr/>
        </p:nvSpPr>
        <p:spPr>
          <a:xfrm>
            <a:off x="-36092" y="1673847"/>
            <a:ext cx="1993231" cy="21082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2070"/>
            <a:r>
              <a:rPr lang="sr-Latn-BA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40%</a:t>
            </a:r>
          </a:p>
          <a:p>
            <a:pPr marL="52070"/>
            <a:r>
              <a:rPr lang="sr-Latn-BA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100%</a:t>
            </a:r>
          </a:p>
          <a:p>
            <a:pPr marL="52070"/>
            <a:r>
              <a:rPr lang="sr-Latn-BA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0%</a:t>
            </a:r>
          </a:p>
          <a:p>
            <a:pPr marL="52070"/>
            <a:r>
              <a:rPr lang="sr-Latn-BA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0%</a:t>
            </a:r>
          </a:p>
          <a:p>
            <a:pPr marL="52070"/>
            <a:r>
              <a:rPr lang="sr-Latn-BA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0%</a:t>
            </a:r>
          </a:p>
          <a:p>
            <a:pPr marL="52070"/>
            <a:endParaRPr lang="sr-Latn-BA" dirty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52070"/>
            <a:endParaRPr lang="sr-Latn-BA" sz="500" dirty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52070"/>
            <a:r>
              <a:rPr lang="sr-Latn-BA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28% TOTAL</a:t>
            </a:r>
            <a:endParaRPr lang="en-GB" b="1" dirty="0">
              <a:solidFill>
                <a:srgbClr val="595959"/>
              </a:solidFill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9F18EF17-2307-DC88-5895-48522572C207}"/>
              </a:ext>
            </a:extLst>
          </p:cNvPr>
          <p:cNvSpPr/>
          <p:nvPr/>
        </p:nvSpPr>
        <p:spPr>
          <a:xfrm>
            <a:off x="-44112" y="4312777"/>
            <a:ext cx="1993231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2070"/>
            <a:r>
              <a:rPr lang="sr-Latn-BA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100%</a:t>
            </a:r>
          </a:p>
          <a:p>
            <a:pPr marL="52070"/>
            <a:r>
              <a:rPr lang="sr-Latn-BA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0%</a:t>
            </a:r>
          </a:p>
          <a:p>
            <a:pPr marL="52070"/>
            <a:r>
              <a:rPr lang="sr-Latn-BA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00%</a:t>
            </a:r>
          </a:p>
          <a:p>
            <a:pPr marL="52070"/>
            <a:endParaRPr lang="sr-Latn-BA" sz="500" dirty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52070"/>
            <a:endParaRPr lang="sr-Latn-BA" sz="500" dirty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52070"/>
            <a:r>
              <a:rPr lang="sr-Latn-BA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33,3% TOTAL</a:t>
            </a:r>
            <a:endParaRPr lang="en-GB" b="1" dirty="0">
              <a:solidFill>
                <a:srgbClr val="595959"/>
              </a:solidFill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22A52FB9-CAB5-437C-0A60-71E3A8034A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sr-Latn-BA" dirty="0"/>
              <a:t>WP5 – Impact and dissemination</a:t>
            </a:r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C9D6C93-322F-F2DD-47F3-1D388536883A}"/>
              </a:ext>
            </a:extLst>
          </p:cNvPr>
          <p:cNvSpPr/>
          <p:nvPr/>
        </p:nvSpPr>
        <p:spPr>
          <a:xfrm>
            <a:off x="6420687" y="4064428"/>
            <a:ext cx="539415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BA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MS15 Report on impact and sustainability </a:t>
            </a:r>
            <a:r>
              <a:rPr kumimoji="0" lang="sr-Latn-BA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– number of meetings per partners, number of suvvess stories, number of expoitation activities/ </a:t>
            </a:r>
            <a:r>
              <a:rPr kumimoji="0" lang="sr-Latn-BA" b="0" i="0" u="sng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sustainability plan by each partner</a:t>
            </a:r>
            <a:r>
              <a:rPr kumimoji="0" lang="sr-Latn-BA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- ?   </a:t>
            </a:r>
            <a:endParaRPr kumimoji="0" lang="en-GB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8C4DCE3-6B9F-A491-F7B9-3C0EB453115B}"/>
              </a:ext>
            </a:extLst>
          </p:cNvPr>
          <p:cNvSpPr/>
          <p:nvPr/>
        </p:nvSpPr>
        <p:spPr>
          <a:xfrm>
            <a:off x="736765" y="1690591"/>
            <a:ext cx="9911403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2070" algn="just">
              <a:spcAft>
                <a:spcPts val="0"/>
              </a:spcAft>
            </a:pPr>
            <a:r>
              <a:rPr lang="en-GB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T5.1 Design and implementation of dissemination and exploitation plan</a:t>
            </a:r>
            <a:endParaRPr lang="en-GB" dirty="0">
              <a:solidFill>
                <a:srgbClr val="595959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2070" algn="just">
              <a:spcAft>
                <a:spcPts val="0"/>
              </a:spcAft>
            </a:pPr>
            <a:r>
              <a:rPr lang="en-GB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T5.2 Making tools for dissemination</a:t>
            </a:r>
            <a:endParaRPr lang="en-GB" dirty="0">
              <a:solidFill>
                <a:srgbClr val="595959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2070" algn="just">
              <a:spcAft>
                <a:spcPts val="0"/>
              </a:spcAft>
            </a:pPr>
            <a:r>
              <a:rPr lang="en-GB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T5.3 Raising awareness through info-days, symposia and conferences</a:t>
            </a:r>
            <a:endParaRPr lang="en-GB" dirty="0">
              <a:solidFill>
                <a:srgbClr val="595959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2070" algn="just">
              <a:spcAft>
                <a:spcPts val="0"/>
              </a:spcAft>
            </a:pPr>
            <a:r>
              <a:rPr lang="en-GB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T5.4 Preparation of the interim and final report on dissemination and exploitation activities</a:t>
            </a:r>
            <a:endParaRPr lang="en-GB" dirty="0">
              <a:solidFill>
                <a:srgbClr val="595959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sr-Latn-BA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T5.5 Reporting on impact and sustainability</a:t>
            </a:r>
            <a:endParaRPr lang="en-GB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D4BC93AB-E0F2-EEC2-35F5-7AFB4F61F930}"/>
              </a:ext>
            </a:extLst>
          </p:cNvPr>
          <p:cNvSpPr/>
          <p:nvPr/>
        </p:nvSpPr>
        <p:spPr>
          <a:xfrm>
            <a:off x="806115" y="4321086"/>
            <a:ext cx="509737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D5.1 Dissemination and exploitation plan</a:t>
            </a:r>
            <a:endParaRPr kumimoji="0" lang="en-GB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D5.2 Website with report</a:t>
            </a:r>
            <a:endParaRPr kumimoji="0" lang="en-GB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</a:rPr>
              <a:t>D5.3 Sustainability action plan</a:t>
            </a:r>
            <a:endParaRPr kumimoji="0" lang="en-GB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4753999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621"/>
            <a:ext cx="649377" cy="521899"/>
          </a:xfrm>
          <a:prstGeom prst="rect">
            <a:avLst/>
          </a:prstGeom>
        </p:spPr>
      </p:pic>
      <p:grpSp>
        <p:nvGrpSpPr>
          <p:cNvPr id="6" name="Group 5"/>
          <p:cNvGrpSpPr/>
          <p:nvPr/>
        </p:nvGrpSpPr>
        <p:grpSpPr>
          <a:xfrm>
            <a:off x="4257206" y="6538140"/>
            <a:ext cx="3029887" cy="417296"/>
            <a:chOff x="1043940" y="5751048"/>
            <a:chExt cx="9585960" cy="1216950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9367030C-9BE6-B403-622F-8E0847B11BE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485900" y="5751048"/>
              <a:ext cx="9144000" cy="1216950"/>
            </a:xfrm>
            <a:prstGeom prst="rect">
              <a:avLst/>
            </a:prstGeom>
          </p:spPr>
        </p:pic>
        <p:pic>
          <p:nvPicPr>
            <p:cNvPr id="8" name="Picture 7" descr="A colorful shield with a lion and a book&#10;&#10;Description automatically generated with low confidence">
              <a:extLst>
                <a:ext uri="{FF2B5EF4-FFF2-40B4-BE49-F238E27FC236}">
                  <a16:creationId xmlns:a16="http://schemas.microsoft.com/office/drawing/2014/main" id="{FE638A5C-CE72-286F-AF18-5D42B8A683B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43940" y="5797548"/>
              <a:ext cx="441960" cy="561975"/>
            </a:xfrm>
            <a:prstGeom prst="rect">
              <a:avLst/>
            </a:prstGeom>
            <a:noFill/>
          </p:spPr>
        </p:pic>
      </p:grpSp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170" y="6244028"/>
            <a:ext cx="630207" cy="613972"/>
          </a:xfrm>
          <a:prstGeom prst="rect">
            <a:avLst/>
          </a:prstGeom>
        </p:spPr>
      </p:pic>
      <p:pic>
        <p:nvPicPr>
          <p:cNvPr id="10" name="Picture 9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48169" y="11762"/>
            <a:ext cx="1543831" cy="535707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257206" y="383060"/>
            <a:ext cx="3728624" cy="2006937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9170" y="3376603"/>
            <a:ext cx="12172829" cy="156966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US" sz="2400" dirty="0"/>
              <a:t>It must</a:t>
            </a:r>
            <a:r>
              <a:rPr lang="sr-Latn-BA" sz="2400" dirty="0"/>
              <a:t> </a:t>
            </a:r>
            <a:r>
              <a:rPr lang="en-US" sz="2400" dirty="0"/>
              <a:t>be emphasized that internationalization</a:t>
            </a:r>
            <a:r>
              <a:rPr lang="sr-Latn-BA" sz="2400" dirty="0"/>
              <a:t> </a:t>
            </a:r>
            <a:r>
              <a:rPr lang="en-US" sz="2400" dirty="0"/>
              <a:t>is not a goal in itself. </a:t>
            </a:r>
            <a:endParaRPr lang="sr-Latn-BA" sz="2400" dirty="0"/>
          </a:p>
          <a:p>
            <a:r>
              <a:rPr lang="en-US" sz="2400" dirty="0"/>
              <a:t>Rather, it is a mean</a:t>
            </a:r>
            <a:r>
              <a:rPr lang="sr-Latn-BA" sz="2400" dirty="0"/>
              <a:t> </a:t>
            </a:r>
            <a:r>
              <a:rPr lang="en-US" sz="2400" dirty="0"/>
              <a:t>of improving quality that, if implemented successfully, not only improves the</a:t>
            </a:r>
            <a:r>
              <a:rPr lang="sr-Latn-BA" sz="2400" dirty="0"/>
              <a:t> </a:t>
            </a:r>
            <a:r>
              <a:rPr lang="en-US" sz="2400" dirty="0"/>
              <a:t>overall study quality at the University,</a:t>
            </a:r>
            <a:r>
              <a:rPr lang="sr-Latn-BA" sz="2400" dirty="0"/>
              <a:t> </a:t>
            </a:r>
            <a:r>
              <a:rPr lang="en-US" sz="2400" dirty="0"/>
              <a:t>but also grows the University’s reputation in</a:t>
            </a:r>
            <a:r>
              <a:rPr lang="sr-Latn-BA" sz="2400" dirty="0"/>
              <a:t> </a:t>
            </a:r>
            <a:r>
              <a:rPr lang="en-US" sz="2400" dirty="0"/>
              <a:t>the international higher education sphere.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6709954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BA" dirty="0"/>
              <a:t>The key ongoing activity?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1353800" cy="4351338"/>
          </a:xfrm>
        </p:spPr>
        <p:txBody>
          <a:bodyPr>
            <a:normAutofit/>
          </a:bodyPr>
          <a:lstStyle/>
          <a:p>
            <a:r>
              <a:rPr lang="sr-Latn-BA" dirty="0"/>
              <a:t>Waiting for the international accreditation by WFME</a:t>
            </a:r>
          </a:p>
          <a:p>
            <a:r>
              <a:rPr lang="sr-Latn-BA" dirty="0"/>
              <a:t>In 2024 we developed of the SER and submitted it in September 2024.</a:t>
            </a:r>
          </a:p>
          <a:p>
            <a:r>
              <a:rPr lang="sr-Latn-BA" dirty="0"/>
              <a:t>WFME standards. One standard one team. 8 standards. </a:t>
            </a:r>
          </a:p>
          <a:p>
            <a:r>
              <a:rPr lang="sr-Latn-BA" dirty="0"/>
              <a:t>In January we had 2 online meetings and 1 f2f meeting in Foča.</a:t>
            </a:r>
          </a:p>
          <a:p>
            <a:r>
              <a:rPr lang="sr-Latn-BA" dirty="0"/>
              <a:t>In May we got information about possible suggestion about Commission report.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621"/>
            <a:ext cx="649377" cy="521899"/>
          </a:xfrm>
          <a:prstGeom prst="rect">
            <a:avLst/>
          </a:prstGeom>
        </p:spPr>
      </p:pic>
      <p:grpSp>
        <p:nvGrpSpPr>
          <p:cNvPr id="6" name="Group 5"/>
          <p:cNvGrpSpPr/>
          <p:nvPr/>
        </p:nvGrpSpPr>
        <p:grpSpPr>
          <a:xfrm>
            <a:off x="4257206" y="6538140"/>
            <a:ext cx="3029887" cy="417296"/>
            <a:chOff x="1043940" y="5751048"/>
            <a:chExt cx="9585960" cy="1216950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9367030C-9BE6-B403-622F-8E0847B11BE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485900" y="5751048"/>
              <a:ext cx="9144000" cy="1216950"/>
            </a:xfrm>
            <a:prstGeom prst="rect">
              <a:avLst/>
            </a:prstGeom>
          </p:spPr>
        </p:pic>
        <p:pic>
          <p:nvPicPr>
            <p:cNvPr id="8" name="Picture 7" descr="A colorful shield with a lion and a book&#10;&#10;Description automatically generated with low confidence">
              <a:extLst>
                <a:ext uri="{FF2B5EF4-FFF2-40B4-BE49-F238E27FC236}">
                  <a16:creationId xmlns:a16="http://schemas.microsoft.com/office/drawing/2014/main" id="{FE638A5C-CE72-286F-AF18-5D42B8A683B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43940" y="5797548"/>
              <a:ext cx="441960" cy="561975"/>
            </a:xfrm>
            <a:prstGeom prst="rect">
              <a:avLst/>
            </a:prstGeom>
            <a:noFill/>
          </p:spPr>
        </p:pic>
      </p:grpSp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170" y="6244028"/>
            <a:ext cx="630207" cy="613972"/>
          </a:xfrm>
          <a:prstGeom prst="rect">
            <a:avLst/>
          </a:prstGeom>
        </p:spPr>
      </p:pic>
      <p:pic>
        <p:nvPicPr>
          <p:cNvPr id="10" name="Picture 9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48169" y="11762"/>
            <a:ext cx="1543831" cy="535707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CCB0018E-4F2B-D571-A13B-19A9BD22DA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2339" y="4336671"/>
            <a:ext cx="7305675" cy="2105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66466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BA" dirty="0"/>
              <a:t>WP1 - </a:t>
            </a:r>
            <a:r>
              <a:rPr lang="en-US" dirty="0"/>
              <a:t>Project management and quality architecture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Latn-BA" b="1" dirty="0"/>
              <a:t>T1.3 Organizing consortium meetings</a:t>
            </a:r>
            <a:r>
              <a:rPr lang="sr-Latn-BA" dirty="0"/>
              <a:t> - Tirana? Foča?</a:t>
            </a:r>
          </a:p>
          <a:p>
            <a:r>
              <a:rPr lang="sr-Latn-BA" b="1" dirty="0"/>
              <a:t>T1.5 </a:t>
            </a:r>
            <a:r>
              <a:rPr lang="en-US" b="1" dirty="0"/>
              <a:t>Internal and external quality progress</a:t>
            </a:r>
            <a:r>
              <a:rPr lang="sr-Latn-BA" b="1" dirty="0"/>
              <a:t> </a:t>
            </a:r>
            <a:r>
              <a:rPr lang="en-US" b="1" dirty="0"/>
              <a:t>reporting</a:t>
            </a:r>
            <a:r>
              <a:rPr lang="sr-Latn-BA" dirty="0"/>
              <a:t> – continuous activity until the end of project duration</a:t>
            </a:r>
          </a:p>
          <a:p>
            <a:r>
              <a:rPr lang="sr-Latn-BA" b="1" dirty="0"/>
              <a:t>T1.7 Organizing of reporting to EACEA</a:t>
            </a:r>
            <a:r>
              <a:rPr lang="sr-Latn-BA" dirty="0"/>
              <a:t> – final report in Sygma</a:t>
            </a:r>
          </a:p>
          <a:p>
            <a:r>
              <a:rPr lang="sr-Latn-BA" b="1" dirty="0"/>
              <a:t>T1.8 Evaluation of meetings via survey</a:t>
            </a:r>
            <a:r>
              <a:rPr lang="sr-Latn-BA" dirty="0"/>
              <a:t> – until the end.</a:t>
            </a:r>
          </a:p>
          <a:p>
            <a:r>
              <a:rPr lang="sr-Latn-BA" b="1" dirty="0"/>
              <a:t>T1.9 Financial and administrative management</a:t>
            </a:r>
            <a:r>
              <a:rPr lang="sr-Latn-BA" dirty="0"/>
              <a:t> – continuous. 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621"/>
            <a:ext cx="649377" cy="521899"/>
          </a:xfrm>
          <a:prstGeom prst="rect">
            <a:avLst/>
          </a:prstGeom>
        </p:spPr>
      </p:pic>
      <p:grpSp>
        <p:nvGrpSpPr>
          <p:cNvPr id="6" name="Group 5"/>
          <p:cNvGrpSpPr/>
          <p:nvPr/>
        </p:nvGrpSpPr>
        <p:grpSpPr>
          <a:xfrm>
            <a:off x="4257206" y="6538140"/>
            <a:ext cx="3029887" cy="417296"/>
            <a:chOff x="1043940" y="5751048"/>
            <a:chExt cx="9585960" cy="1216950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9367030C-9BE6-B403-622F-8E0847B11BE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485900" y="5751048"/>
              <a:ext cx="9144000" cy="1216950"/>
            </a:xfrm>
            <a:prstGeom prst="rect">
              <a:avLst/>
            </a:prstGeom>
          </p:spPr>
        </p:pic>
        <p:pic>
          <p:nvPicPr>
            <p:cNvPr id="8" name="Picture 7" descr="A colorful shield with a lion and a book&#10;&#10;Description automatically generated with low confidence">
              <a:extLst>
                <a:ext uri="{FF2B5EF4-FFF2-40B4-BE49-F238E27FC236}">
                  <a16:creationId xmlns:a16="http://schemas.microsoft.com/office/drawing/2014/main" id="{FE638A5C-CE72-286F-AF18-5D42B8A683B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43940" y="5797548"/>
              <a:ext cx="441960" cy="561975"/>
            </a:xfrm>
            <a:prstGeom prst="rect">
              <a:avLst/>
            </a:prstGeom>
            <a:noFill/>
          </p:spPr>
        </p:pic>
      </p:grpSp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170" y="6244028"/>
            <a:ext cx="630207" cy="613972"/>
          </a:xfrm>
          <a:prstGeom prst="rect">
            <a:avLst/>
          </a:prstGeom>
        </p:spPr>
      </p:pic>
      <p:pic>
        <p:nvPicPr>
          <p:cNvPr id="11" name="Picture 10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48169" y="11762"/>
            <a:ext cx="1543831" cy="53570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861588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440B0B9-ABBC-CA5B-524B-A421E31A091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716662-02B4-2C25-5F52-B2BC122D59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BA" dirty="0"/>
              <a:t>WP1 - </a:t>
            </a:r>
            <a:r>
              <a:rPr lang="en-US" dirty="0"/>
              <a:t>Project management and quality architecture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5215DF-5D81-6C43-5911-861A2F86033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Latn-BA" b="1" dirty="0"/>
              <a:t>MS4 Percent of realized activities in quality reporting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6E70093-85C8-6FAE-698D-7AD3AC64613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621"/>
            <a:ext cx="649377" cy="521899"/>
          </a:xfrm>
          <a:prstGeom prst="rect">
            <a:avLst/>
          </a:pr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BE873CE8-548B-3483-5246-C16AE4597E09}"/>
              </a:ext>
            </a:extLst>
          </p:cNvPr>
          <p:cNvGrpSpPr/>
          <p:nvPr/>
        </p:nvGrpSpPr>
        <p:grpSpPr>
          <a:xfrm>
            <a:off x="4257206" y="6538140"/>
            <a:ext cx="3029887" cy="417296"/>
            <a:chOff x="1043940" y="5751048"/>
            <a:chExt cx="9585960" cy="1216950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157848B6-1273-E689-54A0-6056985C838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485900" y="5751048"/>
              <a:ext cx="9144000" cy="1216950"/>
            </a:xfrm>
            <a:prstGeom prst="rect">
              <a:avLst/>
            </a:prstGeom>
          </p:spPr>
        </p:pic>
        <p:pic>
          <p:nvPicPr>
            <p:cNvPr id="8" name="Picture 7" descr="A colorful shield with a lion and a book&#10;&#10;Description automatically generated with low confidence">
              <a:extLst>
                <a:ext uri="{FF2B5EF4-FFF2-40B4-BE49-F238E27FC236}">
                  <a16:creationId xmlns:a16="http://schemas.microsoft.com/office/drawing/2014/main" id="{3670D800-A3AC-AF7E-AFFC-B1512732002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43940" y="5797548"/>
              <a:ext cx="441960" cy="561975"/>
            </a:xfrm>
            <a:prstGeom prst="rect">
              <a:avLst/>
            </a:prstGeom>
            <a:noFill/>
          </p:spPr>
        </p:pic>
      </p:grpSp>
      <p:pic>
        <p:nvPicPr>
          <p:cNvPr id="9" name="Picture 8">
            <a:extLst>
              <a:ext uri="{FF2B5EF4-FFF2-40B4-BE49-F238E27FC236}">
                <a16:creationId xmlns:a16="http://schemas.microsoft.com/office/drawing/2014/main" id="{07F200BE-6341-C9C1-CECD-6738BD63C89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170" y="6244028"/>
            <a:ext cx="630207" cy="61397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E1989CE-5ECC-53D0-8335-86ECD0D9CC9A}"/>
              </a:ext>
            </a:extLst>
          </p:cNvPr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48169" y="11762"/>
            <a:ext cx="1543831" cy="535707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40281148-4E4B-00BA-ECB6-DF9F03AFDB20}"/>
              </a:ext>
            </a:extLst>
          </p:cNvPr>
          <p:cNvSpPr/>
          <p:nvPr/>
        </p:nvSpPr>
        <p:spPr>
          <a:xfrm>
            <a:off x="838199" y="2355634"/>
            <a:ext cx="6829927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2070"/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T1.1 Signing of Quality policy statement</a:t>
            </a:r>
            <a:endParaRPr lang="en-GB" dirty="0"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2070"/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T1.2 Establishing of the project organizational structure</a:t>
            </a:r>
            <a:endParaRPr lang="en-GB" dirty="0"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2070"/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T1.3 Organizing consortium meetings</a:t>
            </a:r>
            <a:endParaRPr lang="en-GB" dirty="0"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2070"/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T1.4 Development of project management and quality strategies</a:t>
            </a:r>
            <a:endParaRPr lang="en-GB" dirty="0"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2070"/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T1.5 Internal and external quality progress reporting</a:t>
            </a:r>
            <a:endParaRPr lang="en-GB" dirty="0"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2070"/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T1.6 Organization of external monitoring visit</a:t>
            </a:r>
            <a:endParaRPr lang="en-GB" dirty="0"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2070"/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T1.7 Organizing of reporting to EACEA</a:t>
            </a:r>
            <a:endParaRPr lang="en-GB" dirty="0"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2070"/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T1.8 Evaluation of meetings via survey</a:t>
            </a:r>
            <a:endParaRPr lang="en-GB" dirty="0"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2070"/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T1.9 Financial and administrative management       </a:t>
            </a:r>
            <a:endParaRPr lang="en-GB" dirty="0"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9A4F811-410F-AA90-61A0-976D6030BF95}"/>
              </a:ext>
            </a:extLst>
          </p:cNvPr>
          <p:cNvSpPr/>
          <p:nvPr/>
        </p:nvSpPr>
        <p:spPr>
          <a:xfrm>
            <a:off x="12034" y="2363656"/>
            <a:ext cx="1993231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2070"/>
            <a:r>
              <a:rPr lang="sr-Latn-BA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100%</a:t>
            </a:r>
          </a:p>
          <a:p>
            <a:pPr marL="52070"/>
            <a:r>
              <a:rPr lang="sr-Latn-BA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100%</a:t>
            </a:r>
          </a:p>
          <a:p>
            <a:pPr marL="52070"/>
            <a:r>
              <a:rPr lang="sr-Latn-BA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66,6%</a:t>
            </a:r>
          </a:p>
          <a:p>
            <a:pPr marL="52070"/>
            <a:r>
              <a:rPr lang="sr-Latn-BA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100%</a:t>
            </a:r>
          </a:p>
          <a:p>
            <a:pPr marL="52070"/>
            <a:r>
              <a:rPr lang="sr-Latn-BA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66,6%</a:t>
            </a:r>
          </a:p>
          <a:p>
            <a:pPr marL="52070"/>
            <a:r>
              <a:rPr lang="sr-Latn-BA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100%</a:t>
            </a:r>
          </a:p>
          <a:p>
            <a:pPr marL="52070"/>
            <a:r>
              <a:rPr lang="sr-Latn-BA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50%</a:t>
            </a:r>
          </a:p>
          <a:p>
            <a:pPr marL="52070"/>
            <a:r>
              <a:rPr lang="sr-Latn-BA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80%</a:t>
            </a:r>
          </a:p>
          <a:p>
            <a:pPr marL="52070"/>
            <a:r>
              <a:rPr lang="sr-Latn-BA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50%</a:t>
            </a:r>
          </a:p>
          <a:p>
            <a:pPr marL="52070"/>
            <a:endParaRPr lang="sr-Latn-BA" dirty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52070"/>
            <a:r>
              <a:rPr lang="sr-Latn-BA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79,2% TOTAL</a:t>
            </a:r>
            <a:endParaRPr lang="en-GB" dirty="0">
              <a:solidFill>
                <a:srgbClr val="595959"/>
              </a:solidFill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98005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731AE65-E98B-BCAD-D99A-B206C29A66A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D3B910-08C8-8437-B7BB-EF9CF2DBC8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BA" dirty="0"/>
              <a:t>WP1 - </a:t>
            </a:r>
            <a:r>
              <a:rPr lang="en-US" dirty="0"/>
              <a:t>Project management and quality architecture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3EC86F-5247-DBA1-B325-17D09AA4A3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Latn-BA" b="1" dirty="0"/>
              <a:t>MS4 Percent of realized activities in quality reporting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36365F5-D28B-6736-02B2-0A1758F7CAE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621"/>
            <a:ext cx="649377" cy="521899"/>
          </a:xfrm>
          <a:prstGeom prst="rect">
            <a:avLst/>
          </a:pr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C625C990-7394-9C56-D8FF-B440898BEC58}"/>
              </a:ext>
            </a:extLst>
          </p:cNvPr>
          <p:cNvGrpSpPr/>
          <p:nvPr/>
        </p:nvGrpSpPr>
        <p:grpSpPr>
          <a:xfrm>
            <a:off x="4257206" y="6538140"/>
            <a:ext cx="3029887" cy="417296"/>
            <a:chOff x="1043940" y="5751048"/>
            <a:chExt cx="9585960" cy="1216950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12B8DBE4-313E-3F03-9664-C21EF456D4D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485900" y="5751048"/>
              <a:ext cx="9144000" cy="1216950"/>
            </a:xfrm>
            <a:prstGeom prst="rect">
              <a:avLst/>
            </a:prstGeom>
          </p:spPr>
        </p:pic>
        <p:pic>
          <p:nvPicPr>
            <p:cNvPr id="8" name="Picture 7" descr="A colorful shield with a lion and a book&#10;&#10;Description automatically generated with low confidence">
              <a:extLst>
                <a:ext uri="{FF2B5EF4-FFF2-40B4-BE49-F238E27FC236}">
                  <a16:creationId xmlns:a16="http://schemas.microsoft.com/office/drawing/2014/main" id="{088B37B5-BAC6-2906-26AB-8864BF80C54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43940" y="5797548"/>
              <a:ext cx="441960" cy="561975"/>
            </a:xfrm>
            <a:prstGeom prst="rect">
              <a:avLst/>
            </a:prstGeom>
            <a:noFill/>
          </p:spPr>
        </p:pic>
      </p:grpSp>
      <p:pic>
        <p:nvPicPr>
          <p:cNvPr id="9" name="Picture 8">
            <a:extLst>
              <a:ext uri="{FF2B5EF4-FFF2-40B4-BE49-F238E27FC236}">
                <a16:creationId xmlns:a16="http://schemas.microsoft.com/office/drawing/2014/main" id="{673056F0-CB7B-007F-5547-49237FCCFD7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170" y="6244028"/>
            <a:ext cx="630207" cy="61397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429EA82-004A-E027-383C-3B06B391CB05}"/>
              </a:ext>
            </a:extLst>
          </p:cNvPr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48169" y="11762"/>
            <a:ext cx="1543831" cy="535707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5C66B2D0-1DB0-C493-EFD3-6A060F5A88DD}"/>
              </a:ext>
            </a:extLst>
          </p:cNvPr>
          <p:cNvSpPr/>
          <p:nvPr/>
        </p:nvSpPr>
        <p:spPr>
          <a:xfrm>
            <a:off x="12034" y="2363656"/>
            <a:ext cx="1993231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2070"/>
            <a:r>
              <a:rPr lang="sr-Latn-BA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50%</a:t>
            </a:r>
          </a:p>
          <a:p>
            <a:pPr marL="52070"/>
            <a:r>
              <a:rPr lang="sr-Latn-BA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66,6%</a:t>
            </a:r>
          </a:p>
          <a:p>
            <a:pPr marL="52070"/>
            <a:r>
              <a:rPr lang="sr-Latn-BA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100%</a:t>
            </a:r>
          </a:p>
          <a:p>
            <a:pPr marL="52070"/>
            <a:r>
              <a:rPr lang="sr-Latn-BA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100%</a:t>
            </a:r>
          </a:p>
          <a:p>
            <a:pPr marL="52070"/>
            <a:endParaRPr lang="sr-Latn-BA" dirty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52070"/>
            <a:r>
              <a:rPr lang="sr-Latn-BA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79,15% TOTAL</a:t>
            </a:r>
            <a:endParaRPr lang="en-GB" dirty="0">
              <a:solidFill>
                <a:srgbClr val="595959"/>
              </a:solidFill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2DD6F18-B393-55E8-FECF-A4C8FE3424EF}"/>
              </a:ext>
            </a:extLst>
          </p:cNvPr>
          <p:cNvSpPr/>
          <p:nvPr/>
        </p:nvSpPr>
        <p:spPr>
          <a:xfrm>
            <a:off x="1008649" y="2363656"/>
            <a:ext cx="613008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D1.1</a:t>
            </a:r>
            <a:r>
              <a:rPr lang="en-GB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Interim and final report</a:t>
            </a:r>
            <a:endParaRPr lang="en-GB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D1.2</a:t>
            </a:r>
            <a:r>
              <a:rPr lang="en-GB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Internal and external quality reports</a:t>
            </a:r>
            <a:endParaRPr lang="en-GB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D1.3 Consortium agreement</a:t>
            </a:r>
            <a:endParaRPr lang="en-GB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D1.4 Project management handbook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125637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BA" dirty="0"/>
              <a:t>WP2 – Research and needs analysis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621"/>
            <a:ext cx="649377" cy="521899"/>
          </a:xfrm>
          <a:prstGeom prst="rect">
            <a:avLst/>
          </a:prstGeom>
        </p:spPr>
      </p:pic>
      <p:grpSp>
        <p:nvGrpSpPr>
          <p:cNvPr id="6" name="Group 5"/>
          <p:cNvGrpSpPr/>
          <p:nvPr/>
        </p:nvGrpSpPr>
        <p:grpSpPr>
          <a:xfrm>
            <a:off x="4257206" y="6538140"/>
            <a:ext cx="3029887" cy="417296"/>
            <a:chOff x="1043940" y="5751048"/>
            <a:chExt cx="9585960" cy="1216950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9367030C-9BE6-B403-622F-8E0847B11BE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485900" y="5751048"/>
              <a:ext cx="9144000" cy="1216950"/>
            </a:xfrm>
            <a:prstGeom prst="rect">
              <a:avLst/>
            </a:prstGeom>
          </p:spPr>
        </p:pic>
        <p:pic>
          <p:nvPicPr>
            <p:cNvPr id="8" name="Picture 7" descr="A colorful shield with a lion and a book&#10;&#10;Description automatically generated with low confidence">
              <a:extLst>
                <a:ext uri="{FF2B5EF4-FFF2-40B4-BE49-F238E27FC236}">
                  <a16:creationId xmlns:a16="http://schemas.microsoft.com/office/drawing/2014/main" id="{FE638A5C-CE72-286F-AF18-5D42B8A683B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43940" y="5797548"/>
              <a:ext cx="441960" cy="561975"/>
            </a:xfrm>
            <a:prstGeom prst="rect">
              <a:avLst/>
            </a:prstGeom>
            <a:noFill/>
          </p:spPr>
        </p:pic>
      </p:grpSp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170" y="6244028"/>
            <a:ext cx="630207" cy="613972"/>
          </a:xfrm>
          <a:prstGeom prst="rect">
            <a:avLst/>
          </a:prstGeom>
        </p:spPr>
      </p:pic>
      <p:pic>
        <p:nvPicPr>
          <p:cNvPr id="10" name="Picture 9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48169" y="11762"/>
            <a:ext cx="1543831" cy="535707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4490209A-585A-A214-46DE-65280E243066}"/>
              </a:ext>
            </a:extLst>
          </p:cNvPr>
          <p:cNvSpPr/>
          <p:nvPr/>
        </p:nvSpPr>
        <p:spPr>
          <a:xfrm>
            <a:off x="649376" y="1690108"/>
            <a:ext cx="1051559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2070" algn="just"/>
            <a:r>
              <a:rPr lang="en-GB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T2.1 Analyse the situation of </a:t>
            </a:r>
            <a:r>
              <a:rPr lang="en-GB" b="1" dirty="0" err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IaH</a:t>
            </a:r>
            <a:r>
              <a:rPr lang="en-GB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in the EU</a:t>
            </a:r>
            <a:endParaRPr lang="en-GB" b="1" dirty="0">
              <a:solidFill>
                <a:srgbClr val="595959"/>
              </a:solidFill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2070" algn="just"/>
            <a:r>
              <a:rPr lang="en-GB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T2.2 Analyse the situation of </a:t>
            </a:r>
            <a:r>
              <a:rPr lang="en-GB" b="1" dirty="0" err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IaH</a:t>
            </a:r>
            <a:r>
              <a:rPr lang="en-GB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at WB partners</a:t>
            </a:r>
            <a:endParaRPr lang="en-GB" b="1" dirty="0">
              <a:solidFill>
                <a:srgbClr val="595959"/>
              </a:solidFill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2070" algn="just"/>
            <a:r>
              <a:rPr lang="en-GB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T2.3 Framework development for </a:t>
            </a:r>
            <a:r>
              <a:rPr lang="en-GB" b="1" dirty="0" err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IaH</a:t>
            </a:r>
            <a:r>
              <a:rPr lang="en-GB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at WB universities</a:t>
            </a:r>
            <a:endParaRPr lang="en-GB" b="1" dirty="0">
              <a:solidFill>
                <a:srgbClr val="595959"/>
              </a:solidFill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2070" algn="just"/>
            <a:r>
              <a:rPr lang="en-GB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T2.4 Organize trainings at EU partners</a:t>
            </a:r>
            <a:endParaRPr lang="en-GB" b="1" dirty="0">
              <a:solidFill>
                <a:srgbClr val="595959"/>
              </a:solidFill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D7F0A03-7211-3521-06E1-0AE4F4A19B0A}"/>
              </a:ext>
            </a:extLst>
          </p:cNvPr>
          <p:cNvSpPr/>
          <p:nvPr/>
        </p:nvSpPr>
        <p:spPr>
          <a:xfrm>
            <a:off x="-36092" y="1673847"/>
            <a:ext cx="1993231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2070"/>
            <a:r>
              <a:rPr lang="sr-Latn-BA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100%</a:t>
            </a:r>
          </a:p>
          <a:p>
            <a:pPr marL="52070"/>
            <a:r>
              <a:rPr lang="sr-Latn-BA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100%</a:t>
            </a:r>
          </a:p>
          <a:p>
            <a:pPr marL="52070"/>
            <a:r>
              <a:rPr lang="sr-Latn-BA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100%</a:t>
            </a:r>
          </a:p>
          <a:p>
            <a:pPr marL="52070"/>
            <a:r>
              <a:rPr lang="sr-Latn-BA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100%</a:t>
            </a:r>
          </a:p>
          <a:p>
            <a:pPr marL="52070"/>
            <a:endParaRPr lang="sr-Latn-BA" dirty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52070"/>
            <a:r>
              <a:rPr lang="sr-Latn-BA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100% TOTAL</a:t>
            </a:r>
            <a:endParaRPr lang="en-GB" dirty="0">
              <a:solidFill>
                <a:srgbClr val="595959"/>
              </a:solidFill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C96FD70-2772-EA94-99A5-30C88A203CD3}"/>
              </a:ext>
            </a:extLst>
          </p:cNvPr>
          <p:cNvSpPr/>
          <p:nvPr/>
        </p:nvSpPr>
        <p:spPr>
          <a:xfrm>
            <a:off x="752264" y="3753755"/>
            <a:ext cx="534373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D2.1 </a:t>
            </a:r>
            <a:r>
              <a:rPr kumimoji="0" lang="en-GB" b="1" i="0" u="none" strike="noStrike" kern="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IaH</a:t>
            </a:r>
            <a:r>
              <a:rPr kumimoji="0" lang="en-GB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need based reports</a:t>
            </a:r>
            <a:endParaRPr kumimoji="0" lang="en-GB" b="1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D2.2 Framework map road of </a:t>
            </a:r>
            <a:r>
              <a:rPr kumimoji="0" lang="en-GB" b="1" i="0" u="none" strike="noStrike" kern="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IaH</a:t>
            </a:r>
            <a:endParaRPr kumimoji="0" lang="en-GB" b="1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</a:rPr>
              <a:t>D2.3 EU trainings</a:t>
            </a:r>
            <a:endParaRPr kumimoji="0" lang="en-GB" b="1" i="0" u="none" strike="noStrike" kern="0" cap="none" spc="0" normalizeH="0" baseline="0" noProof="0" dirty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402B9FC-37FD-F24D-99E1-4851C37E669A}"/>
              </a:ext>
            </a:extLst>
          </p:cNvPr>
          <p:cNvSpPr/>
          <p:nvPr/>
        </p:nvSpPr>
        <p:spPr>
          <a:xfrm>
            <a:off x="-44112" y="3751300"/>
            <a:ext cx="1993231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2070"/>
            <a:r>
              <a:rPr lang="sr-Latn-BA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100%</a:t>
            </a:r>
          </a:p>
          <a:p>
            <a:pPr marL="52070"/>
            <a:r>
              <a:rPr lang="sr-Latn-BA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100%</a:t>
            </a:r>
          </a:p>
          <a:p>
            <a:pPr marL="52070"/>
            <a:r>
              <a:rPr lang="sr-Latn-BA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100%</a:t>
            </a:r>
          </a:p>
          <a:p>
            <a:pPr marL="52070"/>
            <a:endParaRPr lang="sr-Latn-BA" dirty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52070"/>
            <a:r>
              <a:rPr lang="sr-Latn-BA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100% TOTAL</a:t>
            </a:r>
            <a:endParaRPr lang="en-GB" dirty="0">
              <a:solidFill>
                <a:srgbClr val="595959"/>
              </a:solidFill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6F526BC-FFCD-8353-C25B-E266183EB264}"/>
              </a:ext>
            </a:extLst>
          </p:cNvPr>
          <p:cNvSpPr/>
          <p:nvPr/>
        </p:nvSpPr>
        <p:spPr>
          <a:xfrm>
            <a:off x="5564566" y="3267799"/>
            <a:ext cx="662743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BA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MS6</a:t>
            </a:r>
            <a:r>
              <a:rPr kumimoji="0" lang="en-GB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kumimoji="0" lang="sr-Latn-BA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Detailed and informative reports on IaH</a:t>
            </a:r>
            <a:r>
              <a:rPr kumimoji="0" lang="sr-Latn-BA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– number of case studies, number of reports, number of pages in each report </a:t>
            </a:r>
            <a:endParaRPr kumimoji="0" lang="en-GB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BA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MS7</a:t>
            </a:r>
            <a:r>
              <a:rPr kumimoji="0" lang="en-GB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kumimoji="0" lang="sr-Latn-BA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Transparent framework map</a:t>
            </a:r>
            <a:r>
              <a:rPr kumimoji="0" lang="sr-Latn-BA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– number of elements in the framework map</a:t>
            </a:r>
            <a:endParaRPr kumimoji="0" lang="en-GB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98271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AA7789B-60F5-B763-CBAE-845AF3B9E9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6E9839-A5F3-FE96-1798-EDA28E5B41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BA" dirty="0"/>
              <a:t>WP3 – Development of appropriate system and protocol for IaH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1AE9D8-4472-26E2-A46A-66EF2258880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Latn-BA" sz="2400" b="1" dirty="0"/>
              <a:t>T3.1 Printing strategies</a:t>
            </a:r>
            <a:r>
              <a:rPr lang="sr-Latn-BA" sz="2400" dirty="0"/>
              <a:t> – 2000 EUR</a:t>
            </a:r>
          </a:p>
          <a:p>
            <a:r>
              <a:rPr lang="sr-Latn-BA" sz="2400" b="1" dirty="0"/>
              <a:t>T3.5 Pilot newly developed services and docs - </a:t>
            </a:r>
            <a:r>
              <a:rPr lang="en-US" sz="2400" dirty="0"/>
              <a:t>Each WB</a:t>
            </a:r>
            <a:r>
              <a:rPr lang="sr-Latn-BA" sz="2400" dirty="0"/>
              <a:t> </a:t>
            </a:r>
            <a:r>
              <a:rPr lang="en-US" sz="2400" dirty="0"/>
              <a:t>partner will pre-test newly developed</a:t>
            </a:r>
            <a:r>
              <a:rPr lang="sr-Latn-BA" sz="2400" dirty="0"/>
              <a:t> </a:t>
            </a:r>
            <a:r>
              <a:rPr lang="en-US" sz="2400" dirty="0"/>
              <a:t>documents, strategy, support and safety</a:t>
            </a:r>
            <a:r>
              <a:rPr lang="sr-Latn-BA" sz="2400" dirty="0"/>
              <a:t> </a:t>
            </a:r>
            <a:r>
              <a:rPr lang="en-US" sz="2400" dirty="0"/>
              <a:t>protocols, guidelines, buddy system and put all</a:t>
            </a:r>
            <a:r>
              <a:rPr lang="sr-Latn-BA" sz="2400" dirty="0"/>
              <a:t> </a:t>
            </a:r>
            <a:r>
              <a:rPr lang="en-US" sz="2400" dirty="0"/>
              <a:t>these into action. In the 1st project year, all</a:t>
            </a:r>
            <a:r>
              <a:rPr lang="sr-Latn-BA" sz="2400" dirty="0"/>
              <a:t> </a:t>
            </a:r>
            <a:r>
              <a:rPr lang="en-US" sz="2400" dirty="0"/>
              <a:t>these will be developed and in the 2</a:t>
            </a:r>
            <a:r>
              <a:rPr lang="en-US" sz="2400" baseline="30000" dirty="0"/>
              <a:t>nd</a:t>
            </a:r>
            <a:r>
              <a:rPr lang="sr-Latn-BA" sz="2400" dirty="0"/>
              <a:t> </a:t>
            </a:r>
            <a:r>
              <a:rPr lang="en-US" sz="2400" dirty="0"/>
              <a:t>project</a:t>
            </a:r>
            <a:r>
              <a:rPr lang="sr-Latn-BA" sz="2400" dirty="0"/>
              <a:t> </a:t>
            </a:r>
            <a:r>
              <a:rPr lang="en-US" sz="2400" dirty="0"/>
              <a:t>year will be tested.</a:t>
            </a:r>
            <a:endParaRPr lang="sr-Latn-BA" sz="2400" dirty="0"/>
          </a:p>
          <a:p>
            <a:pPr marL="0" indent="0">
              <a:buNone/>
            </a:pPr>
            <a:r>
              <a:rPr lang="en-US" sz="2400" dirty="0">
                <a:hlinkClick r:id="rId2"/>
              </a:rPr>
              <a:t>International cooperation | Faculty of Medicine Foca - Studies in English</a:t>
            </a:r>
            <a:r>
              <a:rPr lang="sr-Latn-BA" sz="2400" dirty="0"/>
              <a:t> </a:t>
            </a:r>
          </a:p>
          <a:p>
            <a:r>
              <a:rPr lang="sr-Latn-BA" sz="2400" b="1" dirty="0"/>
              <a:t>T3.6 Evaluate of pilot activities - </a:t>
            </a:r>
            <a:r>
              <a:rPr lang="en-US" sz="2400" dirty="0"/>
              <a:t>Students, staff and external stakeholders</a:t>
            </a:r>
            <a:r>
              <a:rPr lang="sr-Latn-BA" sz="2400" dirty="0"/>
              <a:t> </a:t>
            </a:r>
            <a:r>
              <a:rPr lang="en-US" sz="2400" dirty="0"/>
              <a:t>will</a:t>
            </a:r>
            <a:r>
              <a:rPr lang="sr-Latn-BA" sz="2400" dirty="0"/>
              <a:t> </a:t>
            </a:r>
            <a:r>
              <a:rPr lang="en-US" sz="2400" dirty="0"/>
              <a:t>evaluate all piloted activities through electronic</a:t>
            </a:r>
            <a:r>
              <a:rPr lang="sr-Latn-BA" sz="2400" dirty="0"/>
              <a:t> </a:t>
            </a:r>
            <a:r>
              <a:rPr lang="en-US" sz="2400" dirty="0"/>
              <a:t>questionnaire</a:t>
            </a:r>
            <a:r>
              <a:rPr lang="sr-Latn-BA" sz="2400" dirty="0"/>
              <a:t>.</a:t>
            </a:r>
          </a:p>
          <a:p>
            <a:endParaRPr lang="sr-Latn-BA" sz="2400" dirty="0"/>
          </a:p>
          <a:p>
            <a:endParaRPr lang="en-US" sz="24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0E42B74-5D2C-5AA6-F94A-571561F821E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621"/>
            <a:ext cx="649377" cy="521899"/>
          </a:xfrm>
          <a:prstGeom prst="rect">
            <a:avLst/>
          </a:pr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88F03266-74E1-4500-747A-4C0177094374}"/>
              </a:ext>
            </a:extLst>
          </p:cNvPr>
          <p:cNvGrpSpPr/>
          <p:nvPr/>
        </p:nvGrpSpPr>
        <p:grpSpPr>
          <a:xfrm>
            <a:off x="4257206" y="6538140"/>
            <a:ext cx="3029887" cy="417296"/>
            <a:chOff x="1043940" y="5751048"/>
            <a:chExt cx="9585960" cy="1216950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0561ED0C-D352-17B3-11B5-632CCF736AB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485900" y="5751048"/>
              <a:ext cx="9144000" cy="1216950"/>
            </a:xfrm>
            <a:prstGeom prst="rect">
              <a:avLst/>
            </a:prstGeom>
          </p:spPr>
        </p:pic>
        <p:pic>
          <p:nvPicPr>
            <p:cNvPr id="8" name="Picture 7" descr="A colorful shield with a lion and a book&#10;&#10;Description automatically generated with low confidence">
              <a:extLst>
                <a:ext uri="{FF2B5EF4-FFF2-40B4-BE49-F238E27FC236}">
                  <a16:creationId xmlns:a16="http://schemas.microsoft.com/office/drawing/2014/main" id="{28272C20-7EAD-708D-713F-CB8E92C75F9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43940" y="5797548"/>
              <a:ext cx="441960" cy="561975"/>
            </a:xfrm>
            <a:prstGeom prst="rect">
              <a:avLst/>
            </a:prstGeom>
            <a:noFill/>
          </p:spPr>
        </p:pic>
      </p:grpSp>
      <p:pic>
        <p:nvPicPr>
          <p:cNvPr id="9" name="Picture 8">
            <a:extLst>
              <a:ext uri="{FF2B5EF4-FFF2-40B4-BE49-F238E27FC236}">
                <a16:creationId xmlns:a16="http://schemas.microsoft.com/office/drawing/2014/main" id="{4EFCCB03-F748-BEAC-59CD-CABAC4F3D37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9170" y="6244028"/>
            <a:ext cx="630207" cy="61397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68E795B-939B-FBEA-E76C-7B668BD4F645}"/>
              </a:ext>
            </a:extLst>
          </p:cNvPr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48169" y="11762"/>
            <a:ext cx="1543831" cy="53570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551626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FC4BE37-56B5-558C-45F4-4F2BFC24700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D79BED-D809-E0B4-F592-E867A5AF06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BA" dirty="0"/>
              <a:t>WP3 – Development of appropriate system and protocol for IaH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60DB11E-0805-ED0A-B054-2081DB7FF00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621"/>
            <a:ext cx="649377" cy="521899"/>
          </a:xfrm>
          <a:prstGeom prst="rect">
            <a:avLst/>
          </a:pr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0C7C2035-C364-A8E8-E6C0-2A5EFF1CD39B}"/>
              </a:ext>
            </a:extLst>
          </p:cNvPr>
          <p:cNvGrpSpPr/>
          <p:nvPr/>
        </p:nvGrpSpPr>
        <p:grpSpPr>
          <a:xfrm>
            <a:off x="4257206" y="6538140"/>
            <a:ext cx="3029887" cy="417296"/>
            <a:chOff x="1043940" y="5751048"/>
            <a:chExt cx="9585960" cy="1216950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93C85AF9-65E2-953E-468A-F1299E8A99E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485900" y="5751048"/>
              <a:ext cx="9144000" cy="1216950"/>
            </a:xfrm>
            <a:prstGeom prst="rect">
              <a:avLst/>
            </a:prstGeom>
          </p:spPr>
        </p:pic>
        <p:pic>
          <p:nvPicPr>
            <p:cNvPr id="8" name="Picture 7" descr="A colorful shield with a lion and a book&#10;&#10;Description automatically generated with low confidence">
              <a:extLst>
                <a:ext uri="{FF2B5EF4-FFF2-40B4-BE49-F238E27FC236}">
                  <a16:creationId xmlns:a16="http://schemas.microsoft.com/office/drawing/2014/main" id="{0E662B84-1553-5728-F74A-C52DD479A26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43940" y="5797548"/>
              <a:ext cx="441960" cy="561975"/>
            </a:xfrm>
            <a:prstGeom prst="rect">
              <a:avLst/>
            </a:prstGeom>
            <a:noFill/>
          </p:spPr>
        </p:pic>
      </p:grpSp>
      <p:pic>
        <p:nvPicPr>
          <p:cNvPr id="9" name="Picture 8">
            <a:extLst>
              <a:ext uri="{FF2B5EF4-FFF2-40B4-BE49-F238E27FC236}">
                <a16:creationId xmlns:a16="http://schemas.microsoft.com/office/drawing/2014/main" id="{6B2255BC-057B-3642-99BD-83AD6DD01D3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170" y="6244028"/>
            <a:ext cx="630207" cy="61397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59F07BC-7237-60F0-CF2A-C808FA393A08}"/>
              </a:ext>
            </a:extLst>
          </p:cNvPr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48169" y="11762"/>
            <a:ext cx="1543831" cy="535707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D7B39665-7252-CCEC-6099-4D791C1D01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5020613"/>
          </a:xfrm>
        </p:spPr>
        <p:txBody>
          <a:bodyPr>
            <a:normAutofit fontScale="70000" lnSpcReduction="20000"/>
          </a:bodyPr>
          <a:lstStyle/>
          <a:p>
            <a:pPr marL="0" lvl="0" indent="0">
              <a:lnSpc>
                <a:spcPct val="115000"/>
              </a:lnSpc>
              <a:spcAft>
                <a:spcPts val="800"/>
              </a:spcAft>
              <a:buNone/>
            </a:pPr>
            <a:r>
              <a:rPr lang="sr-Latn-BA" sz="28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1. </a:t>
            </a:r>
            <a:r>
              <a:rPr lang="en-US" sz="28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Are you satisfied with the International cooperation register at the link</a:t>
            </a:r>
            <a:r>
              <a:rPr lang="sr-Latn-BA" sz="28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sr-Latn-BA" sz="2800" u="sng" kern="100" dirty="0">
                <a:solidFill>
                  <a:srgbClr val="467886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7"/>
              </a:rPr>
              <a:t>https://studiesinenglish.mef.ues.rs.ba/#</a:t>
            </a:r>
            <a:r>
              <a:rPr lang="sr-Latn-BA" sz="2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? </a:t>
            </a:r>
          </a:p>
          <a:p>
            <a:pPr>
              <a:lnSpc>
                <a:spcPct val="115000"/>
              </a:lnSpc>
              <a:spcAft>
                <a:spcPts val="800"/>
              </a:spcAft>
              <a:buNone/>
            </a:pPr>
            <a:r>
              <a:rPr lang="sr-Latn-BA" sz="2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yes      no      I don’t know </a:t>
            </a:r>
          </a:p>
          <a:p>
            <a:pPr marL="0" lvl="0" indent="0">
              <a:lnSpc>
                <a:spcPct val="115000"/>
              </a:lnSpc>
              <a:spcAft>
                <a:spcPts val="800"/>
              </a:spcAft>
              <a:buNone/>
            </a:pPr>
            <a:r>
              <a:rPr lang="sr-Latn-BA" sz="28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2. </a:t>
            </a:r>
            <a:r>
              <a:rPr lang="en-US" sz="28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Do you have any suggestion for addition in the sense that this register should include some additional element?</a:t>
            </a:r>
            <a:r>
              <a:rPr lang="sr-Latn-BA" sz="28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</a:p>
          <a:p>
            <a:pPr marL="0" lvl="0" indent="0">
              <a:lnSpc>
                <a:spcPct val="115000"/>
              </a:lnSpc>
              <a:spcAft>
                <a:spcPts val="800"/>
              </a:spcAft>
              <a:buNone/>
            </a:pPr>
            <a:r>
              <a:rPr lang="sr-Latn-BA" sz="2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Yes (Specify which)           No</a:t>
            </a:r>
          </a:p>
          <a:p>
            <a:pPr marL="0" lvl="0" indent="0">
              <a:lnSpc>
                <a:spcPct val="115000"/>
              </a:lnSpc>
              <a:spcAft>
                <a:spcPts val="800"/>
              </a:spcAft>
              <a:buNone/>
            </a:pPr>
            <a:r>
              <a:rPr lang="sr-Latn-BA" sz="28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3. </a:t>
            </a:r>
            <a:r>
              <a:rPr lang="en-US" sz="28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Do you think that the buddy system can integrate newly arrived students adequately?</a:t>
            </a:r>
            <a:endParaRPr lang="sr-Latn-BA" sz="2800" b="1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0" lvl="0" indent="0">
              <a:lnSpc>
                <a:spcPct val="115000"/>
              </a:lnSpc>
              <a:spcAft>
                <a:spcPts val="800"/>
              </a:spcAft>
              <a:buNone/>
            </a:pPr>
            <a:r>
              <a:rPr lang="sr-Latn-BA" sz="2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yes      no</a:t>
            </a:r>
          </a:p>
          <a:p>
            <a:pPr marL="0" lvl="0" indent="0">
              <a:lnSpc>
                <a:spcPct val="115000"/>
              </a:lnSpc>
              <a:spcAft>
                <a:spcPts val="800"/>
              </a:spcAft>
              <a:buNone/>
            </a:pPr>
            <a:r>
              <a:rPr lang="sr-Latn-BA" sz="28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4. </a:t>
            </a:r>
            <a:r>
              <a:rPr lang="en-US" sz="28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Do you have any suggestions for improving international cooperation at the Faculty of Medicine?</a:t>
            </a:r>
            <a:endParaRPr lang="sr-Latn-BA" sz="2800" b="1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0" lvl="0" indent="0">
              <a:lnSpc>
                <a:spcPct val="115000"/>
              </a:lnSpc>
              <a:spcAft>
                <a:spcPts val="800"/>
              </a:spcAft>
              <a:buNone/>
            </a:pPr>
            <a:r>
              <a:rPr lang="en-US" sz="2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Yes (Indicate your suggestion) </a:t>
            </a:r>
            <a:r>
              <a:rPr lang="sr-Latn-BA" sz="2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     </a:t>
            </a:r>
            <a:r>
              <a:rPr lang="en-US" sz="2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No</a:t>
            </a:r>
            <a:endParaRPr lang="sr-Latn-BA" dirty="0"/>
          </a:p>
        </p:txBody>
      </p:sp>
    </p:spTree>
    <p:extLst>
      <p:ext uri="{BB962C8B-B14F-4D97-AF65-F5344CB8AC3E}">
        <p14:creationId xmlns:p14="http://schemas.microsoft.com/office/powerpoint/2010/main" val="12659130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4110</TotalTime>
  <Words>1324</Words>
  <Application>Microsoft Office PowerPoint</Application>
  <PresentationFormat>Widescreen</PresentationFormat>
  <Paragraphs>181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Aptos</vt:lpstr>
      <vt:lpstr>Arial</vt:lpstr>
      <vt:lpstr>Calibri</vt:lpstr>
      <vt:lpstr>Calibri Light</vt:lpstr>
      <vt:lpstr>Office Theme</vt:lpstr>
      <vt:lpstr>Ongoing/ planned activities and difficulties  E1.3 CONSORTIUM MEETING TIRANA/ 4.2 INT’L OF CURRICULUM</vt:lpstr>
      <vt:lpstr>PowerPoint Presentation</vt:lpstr>
      <vt:lpstr>The key ongoing activity?</vt:lpstr>
      <vt:lpstr>WP1 - Project management and quality architecture</vt:lpstr>
      <vt:lpstr>WP1 - Project management and quality architecture</vt:lpstr>
      <vt:lpstr>WP1 - Project management and quality architecture</vt:lpstr>
      <vt:lpstr>WP2 – Research and needs analysis</vt:lpstr>
      <vt:lpstr>WP3 – Development of appropriate system and protocol for IaH</vt:lpstr>
      <vt:lpstr>WP3 – Development of appropriate system and protocol for IaH</vt:lpstr>
      <vt:lpstr>WP3 – Development of appropriate system and protocol for IaH</vt:lpstr>
      <vt:lpstr>WP4 – Internationalization of curriculum (IoC)</vt:lpstr>
      <vt:lpstr>WP4 – Internationalization of curriculum (IoC)</vt:lpstr>
      <vt:lpstr>WP5 – Impact and dissemination</vt:lpstr>
      <vt:lpstr>WP5 – Impact and dissemination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Ilir Hoxha</dc:creator>
  <cp:lastModifiedBy>Florion Tabaku</cp:lastModifiedBy>
  <cp:revision>41</cp:revision>
  <dcterms:created xsi:type="dcterms:W3CDTF">2023-04-19T08:12:10Z</dcterms:created>
  <dcterms:modified xsi:type="dcterms:W3CDTF">2025-06-05T07:12:40Z</dcterms:modified>
</cp:coreProperties>
</file>